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257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1C54"/>
    <a:srgbClr val="001132"/>
    <a:srgbClr val="000B22"/>
    <a:srgbClr val="9E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t>18/09/2019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0" y="-1"/>
            <a:ext cx="12192000" cy="8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4983162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B464-2156-4563-811D-A5F6585434A0}" type="datetime1">
              <a:rPr lang="es-CO" smtClean="0"/>
              <a:t>18/09/2019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55770"/>
            <a:ext cx="5168153" cy="10746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6809-B273-4387-BDBA-A9E4FBAD742A}" type="datetime1">
              <a:rPr lang="es-CO" smtClean="0"/>
              <a:t>18/09/2019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6809-B273-4387-BDBA-A9E4FBAD742A}" type="datetime1">
              <a:rPr lang="es-CO" smtClean="0"/>
              <a:t>18/09/2019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A67B-90AB-4F22-9F51-8D5D2F269149}" type="datetime1">
              <a:rPr lang="es-CO" smtClean="0"/>
              <a:t>18/09/2019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02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CBC8-FB40-44E8-A3F4-43C6641B9D78}" type="datetime1">
              <a:rPr lang="es-CO" smtClean="0"/>
              <a:t>18/09/2019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9" y="376518"/>
            <a:ext cx="10515600" cy="806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903"/>
            <a:ext cx="6172200" cy="442415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00"/>
            <a:ext cx="3932237" cy="4432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5A54-6B67-4377-AABF-70391A659507}" type="datetime1">
              <a:rPr lang="es-CO" smtClean="0"/>
              <a:t>18/09/2019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C663-2C1A-4B91-96D4-E328E5E63226}" type="datetime1">
              <a:rPr lang="es-CO" smtClean="0"/>
              <a:pPr/>
              <a:t>18/09/2019</a:t>
            </a:fld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C663-2C1A-4B91-96D4-E328E5E63226}" type="datetime1">
              <a:rPr lang="es-CO" smtClean="0"/>
              <a:pPr/>
              <a:t>18/09/2019</a:t>
            </a:fld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2507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6593"/>
            <a:ext cx="10515600" cy="47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13C663-2C1A-4B91-96D4-E328E5E63226}" type="datetime1">
              <a:rPr lang="es-CO" smtClean="0"/>
              <a:pPr/>
              <a:t>18/09/2019</a:t>
            </a:fld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191"/>
            <a:ext cx="12192000" cy="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8" y="5983628"/>
            <a:ext cx="2246232" cy="64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Dinámica Contable – Operación de Contado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Miembros</a:t>
            </a:r>
          </a:p>
        </p:txBody>
      </p:sp>
    </p:spTree>
    <p:extLst>
      <p:ext uri="{BB962C8B-B14F-4D97-AF65-F5344CB8AC3E}">
        <p14:creationId xmlns:p14="http://schemas.microsoft.com/office/powerpoint/2010/main" val="316931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10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28D9C3-61ED-4F4A-B3DA-B3185D24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19" y="1219004"/>
            <a:ext cx="7667210" cy="50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11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4CBC15-06EC-40D1-AFFB-6650F13E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82" y="1647121"/>
            <a:ext cx="9472836" cy="30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12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C4542D-928C-4961-A954-D064ABDF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75" y="1225549"/>
            <a:ext cx="7660082" cy="49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5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13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78C4B2-C586-4DCA-87C9-885CBFD4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00" y="1438986"/>
            <a:ext cx="8095600" cy="43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14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432A22-D7AC-4193-B98A-6D719786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96" y="1188243"/>
            <a:ext cx="8459878" cy="46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15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1F0458-74CA-4BDA-94A0-3307FA08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13" y="1840083"/>
            <a:ext cx="9281773" cy="26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16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83AD41-7A07-440B-B6AA-5EC860DB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1219004"/>
            <a:ext cx="7580243" cy="49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17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4AE7E5-9E91-4373-BFD2-16DB4518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75" y="1199598"/>
            <a:ext cx="7937132" cy="48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18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9B3C21-6BFD-434A-BDD5-D177BB3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49" y="1219004"/>
            <a:ext cx="8039355" cy="47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19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EF95C0-F44D-40BF-8CA1-6AEE3177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3122"/>
            <a:ext cx="7638636" cy="45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Supuestos para el Ejemplo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2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6ECDD5-7227-4496-8CA2-5C052017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29" y="1637859"/>
            <a:ext cx="10225741" cy="35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Vendedor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20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638899-66E9-43A4-B80E-79839A74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09" y="1871003"/>
            <a:ext cx="9140582" cy="28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Dinámica Contable – Volcamiento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Miembros</a:t>
            </a:r>
          </a:p>
        </p:txBody>
      </p:sp>
    </p:spTree>
    <p:extLst>
      <p:ext uri="{BB962C8B-B14F-4D97-AF65-F5344CB8AC3E}">
        <p14:creationId xmlns:p14="http://schemas.microsoft.com/office/powerpoint/2010/main" val="334272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CRCC 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Contabilidad Futuros Acciones – Con entrega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48904" y="6102392"/>
            <a:ext cx="2743200" cy="365125"/>
          </a:xfrm>
        </p:spPr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941134" y="5911411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22</a:t>
            </a:fld>
            <a:endParaRPr lang="es-CO" dirty="0"/>
          </a:p>
        </p:txBody>
      </p:sp>
      <p:cxnSp>
        <p:nvCxnSpPr>
          <p:cNvPr id="7" name="8 Conector recto">
            <a:extLst>
              <a:ext uri="{FF2B5EF4-FFF2-40B4-BE49-F238E27FC236}">
                <a16:creationId xmlns:a16="http://schemas.microsoft.com/office/drawing/2014/main" id="{598E528A-B95C-49DA-BA2C-4CDD0F6C6672}"/>
              </a:ext>
            </a:extLst>
          </p:cNvPr>
          <p:cNvCxnSpPr>
            <a:cxnSpLocks/>
          </p:cNvCxnSpPr>
          <p:nvPr/>
        </p:nvCxnSpPr>
        <p:spPr>
          <a:xfrm>
            <a:off x="1120788" y="2263996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45 Conector recto">
            <a:extLst>
              <a:ext uri="{FF2B5EF4-FFF2-40B4-BE49-F238E27FC236}">
                <a16:creationId xmlns:a16="http://schemas.microsoft.com/office/drawing/2014/main" id="{80CF953D-BD44-4EE8-B3DF-55DE6F49C33E}"/>
              </a:ext>
            </a:extLst>
          </p:cNvPr>
          <p:cNvCxnSpPr/>
          <p:nvPr/>
        </p:nvCxnSpPr>
        <p:spPr>
          <a:xfrm>
            <a:off x="549288" y="2263996"/>
            <a:ext cx="12144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48 Conector recto">
            <a:extLst>
              <a:ext uri="{FF2B5EF4-FFF2-40B4-BE49-F238E27FC236}">
                <a16:creationId xmlns:a16="http://schemas.microsoft.com/office/drawing/2014/main" id="{5B361B2B-ACDD-4C23-9A2C-3DFD28BF75B0}"/>
              </a:ext>
            </a:extLst>
          </p:cNvPr>
          <p:cNvCxnSpPr/>
          <p:nvPr/>
        </p:nvCxnSpPr>
        <p:spPr>
          <a:xfrm>
            <a:off x="2049476" y="2263996"/>
            <a:ext cx="12144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58 Conector recto">
            <a:extLst>
              <a:ext uri="{FF2B5EF4-FFF2-40B4-BE49-F238E27FC236}">
                <a16:creationId xmlns:a16="http://schemas.microsoft.com/office/drawing/2014/main" id="{25CCBD8F-8472-4815-8F25-B915EE7E04AB}"/>
              </a:ext>
            </a:extLst>
          </p:cNvPr>
          <p:cNvCxnSpPr/>
          <p:nvPr/>
        </p:nvCxnSpPr>
        <p:spPr>
          <a:xfrm>
            <a:off x="527312" y="3487959"/>
            <a:ext cx="12144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59 Conector recto">
            <a:extLst>
              <a:ext uri="{FF2B5EF4-FFF2-40B4-BE49-F238E27FC236}">
                <a16:creationId xmlns:a16="http://schemas.microsoft.com/office/drawing/2014/main" id="{FDD9B082-D6F1-48C0-B7C0-FC1752E402FC}"/>
              </a:ext>
            </a:extLst>
          </p:cNvPr>
          <p:cNvCxnSpPr/>
          <p:nvPr/>
        </p:nvCxnSpPr>
        <p:spPr>
          <a:xfrm>
            <a:off x="2027500" y="3487959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95 CuadroTexto">
            <a:extLst>
              <a:ext uri="{FF2B5EF4-FFF2-40B4-BE49-F238E27FC236}">
                <a16:creationId xmlns:a16="http://schemas.microsoft.com/office/drawing/2014/main" id="{49D87C58-7594-4E74-AC80-30591D0E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43" y="3211601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ACTIVO - 13</a:t>
            </a:r>
            <a:endParaRPr lang="es-ES" sz="1000" dirty="0"/>
          </a:p>
        </p:txBody>
      </p:sp>
      <p:cxnSp>
        <p:nvCxnSpPr>
          <p:cNvPr id="44" name="112 Conector recto">
            <a:extLst>
              <a:ext uri="{FF2B5EF4-FFF2-40B4-BE49-F238E27FC236}">
                <a16:creationId xmlns:a16="http://schemas.microsoft.com/office/drawing/2014/main" id="{405738BC-7F51-4522-900B-050B18EED911}"/>
              </a:ext>
            </a:extLst>
          </p:cNvPr>
          <p:cNvCxnSpPr/>
          <p:nvPr/>
        </p:nvCxnSpPr>
        <p:spPr>
          <a:xfrm>
            <a:off x="5732476" y="1402777"/>
            <a:ext cx="0" cy="5072064"/>
          </a:xfrm>
          <a:prstGeom prst="line">
            <a:avLst/>
          </a:prstGeom>
          <a:ln>
            <a:solidFill>
              <a:srgbClr val="001F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125 CuadroTexto">
            <a:extLst>
              <a:ext uri="{FF2B5EF4-FFF2-40B4-BE49-F238E27FC236}">
                <a16:creationId xmlns:a16="http://schemas.microsoft.com/office/drawing/2014/main" id="{5FD23C26-EDDB-43BD-A546-89871D0A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606" y="3211718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dirty="0"/>
              <a:t>PASIVO </a:t>
            </a:r>
            <a:r>
              <a:rPr lang="es-CO" sz="1000" dirty="0"/>
              <a:t>- 13</a:t>
            </a:r>
            <a:endParaRPr lang="es-ES" sz="1000" dirty="0"/>
          </a:p>
        </p:txBody>
      </p:sp>
      <p:sp>
        <p:nvSpPr>
          <p:cNvPr id="48" name="95 CuadroTexto">
            <a:extLst>
              <a:ext uri="{FF2B5EF4-FFF2-40B4-BE49-F238E27FC236}">
                <a16:creationId xmlns:a16="http://schemas.microsoft.com/office/drawing/2014/main" id="{71DF5789-03A6-4769-BFA4-39AD4F3D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35" y="227978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49" name="96 CuadroTexto">
            <a:extLst>
              <a:ext uri="{FF2B5EF4-FFF2-40B4-BE49-F238E27FC236}">
                <a16:creationId xmlns:a16="http://schemas.microsoft.com/office/drawing/2014/main" id="{1DD2572C-F9ED-44AC-8186-4D9427F7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74" y="229319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95" name="95 CuadroTexto">
            <a:extLst>
              <a:ext uri="{FF2B5EF4-FFF2-40B4-BE49-F238E27FC236}">
                <a16:creationId xmlns:a16="http://schemas.microsoft.com/office/drawing/2014/main" id="{407F2738-F481-4793-8564-8ADBF57C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46" y="2000253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ACTIVO - 13</a:t>
            </a:r>
            <a:endParaRPr lang="es-ES" sz="1000" dirty="0"/>
          </a:p>
        </p:txBody>
      </p:sp>
      <p:sp>
        <p:nvSpPr>
          <p:cNvPr id="97" name="125 CuadroTexto">
            <a:extLst>
              <a:ext uri="{FF2B5EF4-FFF2-40B4-BE49-F238E27FC236}">
                <a16:creationId xmlns:a16="http://schemas.microsoft.com/office/drawing/2014/main" id="{05D639B4-A908-4C38-B398-0D1DDACDD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51" y="1995630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PASIVO - 13</a:t>
            </a:r>
            <a:endParaRPr lang="es-ES" sz="1000" dirty="0"/>
          </a:p>
        </p:txBody>
      </p:sp>
      <p:sp>
        <p:nvSpPr>
          <p:cNvPr id="99" name="95 CuadroTexto">
            <a:extLst>
              <a:ext uri="{FF2B5EF4-FFF2-40B4-BE49-F238E27FC236}">
                <a16:creationId xmlns:a16="http://schemas.microsoft.com/office/drawing/2014/main" id="{689B0393-3DA6-4F04-87C2-8E242181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0760" y="2154320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T + 1</a:t>
            </a:r>
            <a:endParaRPr lang="es-ES" sz="1000" dirty="0"/>
          </a:p>
        </p:txBody>
      </p:sp>
      <p:sp>
        <p:nvSpPr>
          <p:cNvPr id="100" name="95 CuadroTexto">
            <a:extLst>
              <a:ext uri="{FF2B5EF4-FFF2-40B4-BE49-F238E27FC236}">
                <a16:creationId xmlns:a16="http://schemas.microsoft.com/office/drawing/2014/main" id="{11E0134D-CE78-46AE-A1D4-D79F260A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867" y="335497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T +2 </a:t>
            </a:r>
            <a:endParaRPr lang="es-ES" sz="1000" dirty="0"/>
          </a:p>
        </p:txBody>
      </p:sp>
      <p:sp>
        <p:nvSpPr>
          <p:cNvPr id="120" name="95 CuadroTexto">
            <a:extLst>
              <a:ext uri="{FF2B5EF4-FFF2-40B4-BE49-F238E27FC236}">
                <a16:creationId xmlns:a16="http://schemas.microsoft.com/office/drawing/2014/main" id="{D371041A-BFE3-4FB1-9C39-4D821D0A1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746" y="217033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T +1 </a:t>
            </a:r>
            <a:endParaRPr lang="es-ES" sz="1000" dirty="0"/>
          </a:p>
        </p:txBody>
      </p:sp>
      <p:sp>
        <p:nvSpPr>
          <p:cNvPr id="121" name="95 CuadroTexto">
            <a:extLst>
              <a:ext uri="{FF2B5EF4-FFF2-40B4-BE49-F238E27FC236}">
                <a16:creationId xmlns:a16="http://schemas.microsoft.com/office/drawing/2014/main" id="{46B79037-DAD6-47B8-96AF-8F3F150D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153" y="3325975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T +2</a:t>
            </a:r>
            <a:endParaRPr lang="es-ES" sz="1000" dirty="0"/>
          </a:p>
        </p:txBody>
      </p:sp>
      <p:sp>
        <p:nvSpPr>
          <p:cNvPr id="122" name="95 CuadroTexto">
            <a:extLst>
              <a:ext uri="{FF2B5EF4-FFF2-40B4-BE49-F238E27FC236}">
                <a16:creationId xmlns:a16="http://schemas.microsoft.com/office/drawing/2014/main" id="{862DC93B-6DF0-4126-A924-34CD88E9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02" y="4797746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T +3</a:t>
            </a:r>
            <a:endParaRPr lang="es-ES" sz="1000" dirty="0"/>
          </a:p>
        </p:txBody>
      </p:sp>
      <p:sp>
        <p:nvSpPr>
          <p:cNvPr id="131" name="95 CuadroTexto">
            <a:extLst>
              <a:ext uri="{FF2B5EF4-FFF2-40B4-BE49-F238E27FC236}">
                <a16:creationId xmlns:a16="http://schemas.microsoft.com/office/drawing/2014/main" id="{4B1A899A-E00F-4457-BD27-9416A115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656" y="3533777"/>
            <a:ext cx="71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2.050</a:t>
            </a:r>
            <a:endParaRPr lang="es-ES" sz="1400" dirty="0"/>
          </a:p>
        </p:txBody>
      </p:sp>
      <p:sp>
        <p:nvSpPr>
          <p:cNvPr id="132" name="96 CuadroTexto">
            <a:extLst>
              <a:ext uri="{FF2B5EF4-FFF2-40B4-BE49-F238E27FC236}">
                <a16:creationId xmlns:a16="http://schemas.microsoft.com/office/drawing/2014/main" id="{6F66F3E9-7EEB-4851-8351-ABFE5664A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059" y="3534049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2.050</a:t>
            </a:r>
            <a:endParaRPr lang="es-ES" sz="1400" dirty="0"/>
          </a:p>
        </p:txBody>
      </p:sp>
      <p:cxnSp>
        <p:nvCxnSpPr>
          <p:cNvPr id="184" name="8 Conector recto">
            <a:extLst>
              <a:ext uri="{FF2B5EF4-FFF2-40B4-BE49-F238E27FC236}">
                <a16:creationId xmlns:a16="http://schemas.microsoft.com/office/drawing/2014/main" id="{7A222EAC-630F-4C69-AFC8-BB9751EFCA7F}"/>
              </a:ext>
            </a:extLst>
          </p:cNvPr>
          <p:cNvCxnSpPr>
            <a:cxnSpLocks/>
          </p:cNvCxnSpPr>
          <p:nvPr/>
        </p:nvCxnSpPr>
        <p:spPr>
          <a:xfrm>
            <a:off x="2611379" y="2271794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8 Conector recto">
            <a:extLst>
              <a:ext uri="{FF2B5EF4-FFF2-40B4-BE49-F238E27FC236}">
                <a16:creationId xmlns:a16="http://schemas.microsoft.com/office/drawing/2014/main" id="{06F8EA81-DCB9-43BF-8E25-A3D8FA27BD63}"/>
              </a:ext>
            </a:extLst>
          </p:cNvPr>
          <p:cNvCxnSpPr>
            <a:cxnSpLocks/>
          </p:cNvCxnSpPr>
          <p:nvPr/>
        </p:nvCxnSpPr>
        <p:spPr>
          <a:xfrm>
            <a:off x="1095656" y="3480161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8 Conector recto">
            <a:extLst>
              <a:ext uri="{FF2B5EF4-FFF2-40B4-BE49-F238E27FC236}">
                <a16:creationId xmlns:a16="http://schemas.microsoft.com/office/drawing/2014/main" id="{D787474C-B455-4829-9BDB-F659E17E5ECA}"/>
              </a:ext>
            </a:extLst>
          </p:cNvPr>
          <p:cNvCxnSpPr>
            <a:cxnSpLocks/>
          </p:cNvCxnSpPr>
          <p:nvPr/>
        </p:nvCxnSpPr>
        <p:spPr>
          <a:xfrm>
            <a:off x="2586247" y="3487959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38 CuadroTexto">
            <a:extLst>
              <a:ext uri="{FF2B5EF4-FFF2-40B4-BE49-F238E27FC236}">
                <a16:creationId xmlns:a16="http://schemas.microsoft.com/office/drawing/2014/main" id="{E1D85AE0-E310-433D-9EA9-3AE2DBDB5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22" y="1392821"/>
            <a:ext cx="4259129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MIEMBRO COMPRADOR - VOLCAMIENTO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07" name="40 CuadroTexto">
            <a:extLst>
              <a:ext uri="{FF2B5EF4-FFF2-40B4-BE49-F238E27FC236}">
                <a16:creationId xmlns:a16="http://schemas.microsoft.com/office/drawing/2014/main" id="{D37DB3BF-83BD-4C20-A6D3-CD1E7921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746" y="1394472"/>
            <a:ext cx="4555034" cy="369332"/>
          </a:xfrm>
          <a:prstGeom prst="rect">
            <a:avLst/>
          </a:prstGeom>
          <a:noFill/>
          <a:ln w="28575">
            <a:solidFill>
              <a:srgbClr val="001F3A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MIEMBRO COMPRADOR – SIN VOLCAMIENTO</a:t>
            </a:r>
            <a:endParaRPr lang="es-ES" b="1" dirty="0">
              <a:solidFill>
                <a:srgbClr val="C00000"/>
              </a:solidFill>
            </a:endParaRPr>
          </a:p>
        </p:txBody>
      </p:sp>
      <p:cxnSp>
        <p:nvCxnSpPr>
          <p:cNvPr id="125" name="8 Conector recto">
            <a:extLst>
              <a:ext uri="{FF2B5EF4-FFF2-40B4-BE49-F238E27FC236}">
                <a16:creationId xmlns:a16="http://schemas.microsoft.com/office/drawing/2014/main" id="{5A7CAF01-2BFB-4811-B30F-9B3BA029F6DD}"/>
              </a:ext>
            </a:extLst>
          </p:cNvPr>
          <p:cNvCxnSpPr>
            <a:cxnSpLocks/>
          </p:cNvCxnSpPr>
          <p:nvPr/>
        </p:nvCxnSpPr>
        <p:spPr>
          <a:xfrm>
            <a:off x="7164715" y="2276151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45 Conector recto">
            <a:extLst>
              <a:ext uri="{FF2B5EF4-FFF2-40B4-BE49-F238E27FC236}">
                <a16:creationId xmlns:a16="http://schemas.microsoft.com/office/drawing/2014/main" id="{3D7D4046-8D48-4560-B87F-91508E7FF38A}"/>
              </a:ext>
            </a:extLst>
          </p:cNvPr>
          <p:cNvCxnSpPr/>
          <p:nvPr/>
        </p:nvCxnSpPr>
        <p:spPr>
          <a:xfrm>
            <a:off x="6593215" y="2276151"/>
            <a:ext cx="12144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48 Conector recto">
            <a:extLst>
              <a:ext uri="{FF2B5EF4-FFF2-40B4-BE49-F238E27FC236}">
                <a16:creationId xmlns:a16="http://schemas.microsoft.com/office/drawing/2014/main" id="{ABCC3773-D25A-42C3-BD56-9289755E66B7}"/>
              </a:ext>
            </a:extLst>
          </p:cNvPr>
          <p:cNvCxnSpPr/>
          <p:nvPr/>
        </p:nvCxnSpPr>
        <p:spPr>
          <a:xfrm>
            <a:off x="8093403" y="2276151"/>
            <a:ext cx="12144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58 Conector recto">
            <a:extLst>
              <a:ext uri="{FF2B5EF4-FFF2-40B4-BE49-F238E27FC236}">
                <a16:creationId xmlns:a16="http://schemas.microsoft.com/office/drawing/2014/main" id="{1CDC3BD9-9AAF-4437-86BB-4CE2AF38DEFE}"/>
              </a:ext>
            </a:extLst>
          </p:cNvPr>
          <p:cNvCxnSpPr/>
          <p:nvPr/>
        </p:nvCxnSpPr>
        <p:spPr>
          <a:xfrm>
            <a:off x="6598295" y="3487414"/>
            <a:ext cx="12144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59 Conector recto">
            <a:extLst>
              <a:ext uri="{FF2B5EF4-FFF2-40B4-BE49-F238E27FC236}">
                <a16:creationId xmlns:a16="http://schemas.microsoft.com/office/drawing/2014/main" id="{FF0AEF17-62F4-4903-B941-39F6104F176F}"/>
              </a:ext>
            </a:extLst>
          </p:cNvPr>
          <p:cNvCxnSpPr/>
          <p:nvPr/>
        </p:nvCxnSpPr>
        <p:spPr>
          <a:xfrm>
            <a:off x="8098483" y="3487414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95 CuadroTexto">
            <a:extLst>
              <a:ext uri="{FF2B5EF4-FFF2-40B4-BE49-F238E27FC236}">
                <a16:creationId xmlns:a16="http://schemas.microsoft.com/office/drawing/2014/main" id="{65F101AF-971F-4568-90AC-0AE7AC8E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026" y="3211056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ACTIVO - 13</a:t>
            </a:r>
            <a:endParaRPr lang="es-ES" sz="1000" dirty="0"/>
          </a:p>
        </p:txBody>
      </p:sp>
      <p:sp>
        <p:nvSpPr>
          <p:cNvPr id="139" name="125 CuadroTexto">
            <a:extLst>
              <a:ext uri="{FF2B5EF4-FFF2-40B4-BE49-F238E27FC236}">
                <a16:creationId xmlns:a16="http://schemas.microsoft.com/office/drawing/2014/main" id="{D6286333-6F86-44A4-B486-A3789018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89" y="3211173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dirty="0"/>
              <a:t>PASIVO</a:t>
            </a:r>
            <a:r>
              <a:rPr lang="es-CO" sz="1000" dirty="0"/>
              <a:t> - 13</a:t>
            </a:r>
            <a:endParaRPr lang="es-ES" sz="1000" dirty="0"/>
          </a:p>
        </p:txBody>
      </p:sp>
      <p:sp>
        <p:nvSpPr>
          <p:cNvPr id="140" name="95 CuadroTexto">
            <a:extLst>
              <a:ext uri="{FF2B5EF4-FFF2-40B4-BE49-F238E27FC236}">
                <a16:creationId xmlns:a16="http://schemas.microsoft.com/office/drawing/2014/main" id="{2FB6BE32-C3BF-49B0-93D3-1905D899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32" y="232915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141" name="96 CuadroTexto">
            <a:extLst>
              <a:ext uri="{FF2B5EF4-FFF2-40B4-BE49-F238E27FC236}">
                <a16:creationId xmlns:a16="http://schemas.microsoft.com/office/drawing/2014/main" id="{14DCF2E6-9AE5-450A-8B43-D85F755C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159" y="231820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142" name="95 CuadroTexto">
            <a:extLst>
              <a:ext uri="{FF2B5EF4-FFF2-40B4-BE49-F238E27FC236}">
                <a16:creationId xmlns:a16="http://schemas.microsoft.com/office/drawing/2014/main" id="{718BE7DA-E2A8-4839-B3B4-CA44A36A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773" y="2012408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ACTIVO - 13</a:t>
            </a:r>
            <a:endParaRPr lang="es-ES" sz="1000" dirty="0"/>
          </a:p>
        </p:txBody>
      </p:sp>
      <p:sp>
        <p:nvSpPr>
          <p:cNvPr id="143" name="125 CuadroTexto">
            <a:extLst>
              <a:ext uri="{FF2B5EF4-FFF2-40B4-BE49-F238E27FC236}">
                <a16:creationId xmlns:a16="http://schemas.microsoft.com/office/drawing/2014/main" id="{2D6580CA-2910-49E9-9F61-49A4786EF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778" y="2007785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PASIVO - 13</a:t>
            </a:r>
            <a:endParaRPr lang="es-ES" sz="1000" dirty="0"/>
          </a:p>
        </p:txBody>
      </p:sp>
      <p:cxnSp>
        <p:nvCxnSpPr>
          <p:cNvPr id="144" name="58 Conector recto">
            <a:extLst>
              <a:ext uri="{FF2B5EF4-FFF2-40B4-BE49-F238E27FC236}">
                <a16:creationId xmlns:a16="http://schemas.microsoft.com/office/drawing/2014/main" id="{E1720469-3D73-4245-B47F-55ECED1D01B7}"/>
              </a:ext>
            </a:extLst>
          </p:cNvPr>
          <p:cNvCxnSpPr/>
          <p:nvPr/>
        </p:nvCxnSpPr>
        <p:spPr>
          <a:xfrm>
            <a:off x="6626452" y="4900765"/>
            <a:ext cx="121443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59 Conector recto">
            <a:extLst>
              <a:ext uri="{FF2B5EF4-FFF2-40B4-BE49-F238E27FC236}">
                <a16:creationId xmlns:a16="http://schemas.microsoft.com/office/drawing/2014/main" id="{EE4CB538-3421-4F1A-AD1D-E5762B07F3B9}"/>
              </a:ext>
            </a:extLst>
          </p:cNvPr>
          <p:cNvCxnSpPr/>
          <p:nvPr/>
        </p:nvCxnSpPr>
        <p:spPr>
          <a:xfrm>
            <a:off x="8126640" y="4900765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95 CuadroTexto">
            <a:extLst>
              <a:ext uri="{FF2B5EF4-FFF2-40B4-BE49-F238E27FC236}">
                <a16:creationId xmlns:a16="http://schemas.microsoft.com/office/drawing/2014/main" id="{DC68DA14-6687-49D0-A594-EF348291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883" y="4624407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ACTIVO - 13</a:t>
            </a:r>
            <a:endParaRPr lang="es-ES" sz="1000" dirty="0"/>
          </a:p>
        </p:txBody>
      </p:sp>
      <p:sp>
        <p:nvSpPr>
          <p:cNvPr id="147" name="95 CuadroTexto">
            <a:extLst>
              <a:ext uri="{FF2B5EF4-FFF2-40B4-BE49-F238E27FC236}">
                <a16:creationId xmlns:a16="http://schemas.microsoft.com/office/drawing/2014/main" id="{DEF45132-3087-4519-8D5C-A0539558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974" y="353164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148" name="96 CuadroTexto">
            <a:extLst>
              <a:ext uri="{FF2B5EF4-FFF2-40B4-BE49-F238E27FC236}">
                <a16:creationId xmlns:a16="http://schemas.microsoft.com/office/drawing/2014/main" id="{4261EA7F-C267-4000-B417-959227D7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306" y="3545492"/>
            <a:ext cx="682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400" dirty="0"/>
              <a:t>2.000</a:t>
            </a:r>
            <a:endParaRPr lang="es-ES" sz="1400" dirty="0"/>
          </a:p>
        </p:txBody>
      </p:sp>
      <p:sp>
        <p:nvSpPr>
          <p:cNvPr id="149" name="95 CuadroTexto">
            <a:extLst>
              <a:ext uri="{FF2B5EF4-FFF2-40B4-BE49-F238E27FC236}">
                <a16:creationId xmlns:a16="http://schemas.microsoft.com/office/drawing/2014/main" id="{1E2DD471-07BF-40E4-B325-14897503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032" y="496203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2.030</a:t>
            </a:r>
            <a:endParaRPr lang="es-ES" sz="1400" dirty="0"/>
          </a:p>
        </p:txBody>
      </p:sp>
      <p:sp>
        <p:nvSpPr>
          <p:cNvPr id="150" name="96 CuadroTexto">
            <a:extLst>
              <a:ext uri="{FF2B5EF4-FFF2-40B4-BE49-F238E27FC236}">
                <a16:creationId xmlns:a16="http://schemas.microsoft.com/office/drawing/2014/main" id="{12041350-A69F-4030-ADC8-A09D0190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204" y="495248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2.030</a:t>
            </a:r>
            <a:endParaRPr lang="es-ES" sz="1400" dirty="0"/>
          </a:p>
        </p:txBody>
      </p:sp>
      <p:cxnSp>
        <p:nvCxnSpPr>
          <p:cNvPr id="153" name="74 Conector recto">
            <a:extLst>
              <a:ext uri="{FF2B5EF4-FFF2-40B4-BE49-F238E27FC236}">
                <a16:creationId xmlns:a16="http://schemas.microsoft.com/office/drawing/2014/main" id="{E996AF2A-4632-446F-B99A-5ABCD31B3654}"/>
              </a:ext>
            </a:extLst>
          </p:cNvPr>
          <p:cNvCxnSpPr>
            <a:cxnSpLocks/>
          </p:cNvCxnSpPr>
          <p:nvPr/>
        </p:nvCxnSpPr>
        <p:spPr>
          <a:xfrm>
            <a:off x="10920101" y="4894357"/>
            <a:ext cx="103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8 Conector recto">
            <a:extLst>
              <a:ext uri="{FF2B5EF4-FFF2-40B4-BE49-F238E27FC236}">
                <a16:creationId xmlns:a16="http://schemas.microsoft.com/office/drawing/2014/main" id="{717BE4B1-9481-48A9-9492-D500DE878A0D}"/>
              </a:ext>
            </a:extLst>
          </p:cNvPr>
          <p:cNvCxnSpPr>
            <a:cxnSpLocks/>
          </p:cNvCxnSpPr>
          <p:nvPr/>
        </p:nvCxnSpPr>
        <p:spPr>
          <a:xfrm>
            <a:off x="8655306" y="2283949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8 Conector recto">
            <a:extLst>
              <a:ext uri="{FF2B5EF4-FFF2-40B4-BE49-F238E27FC236}">
                <a16:creationId xmlns:a16="http://schemas.microsoft.com/office/drawing/2014/main" id="{12DE0EC0-77A8-4B09-A976-482A2A466727}"/>
              </a:ext>
            </a:extLst>
          </p:cNvPr>
          <p:cNvCxnSpPr>
            <a:cxnSpLocks/>
          </p:cNvCxnSpPr>
          <p:nvPr/>
        </p:nvCxnSpPr>
        <p:spPr>
          <a:xfrm>
            <a:off x="7166639" y="3479616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8 Conector recto">
            <a:extLst>
              <a:ext uri="{FF2B5EF4-FFF2-40B4-BE49-F238E27FC236}">
                <a16:creationId xmlns:a16="http://schemas.microsoft.com/office/drawing/2014/main" id="{D47994DE-7FD4-49DF-A5A2-5A6867F09EFC}"/>
              </a:ext>
            </a:extLst>
          </p:cNvPr>
          <p:cNvCxnSpPr>
            <a:cxnSpLocks/>
          </p:cNvCxnSpPr>
          <p:nvPr/>
        </p:nvCxnSpPr>
        <p:spPr>
          <a:xfrm>
            <a:off x="8657230" y="3487414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8 Conector recto">
            <a:extLst>
              <a:ext uri="{FF2B5EF4-FFF2-40B4-BE49-F238E27FC236}">
                <a16:creationId xmlns:a16="http://schemas.microsoft.com/office/drawing/2014/main" id="{0FEF22B7-407E-4636-8F1E-2C4505CBCC01}"/>
              </a:ext>
            </a:extLst>
          </p:cNvPr>
          <p:cNvCxnSpPr>
            <a:cxnSpLocks/>
          </p:cNvCxnSpPr>
          <p:nvPr/>
        </p:nvCxnSpPr>
        <p:spPr>
          <a:xfrm>
            <a:off x="7217510" y="4900930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8 Conector recto">
            <a:extLst>
              <a:ext uri="{FF2B5EF4-FFF2-40B4-BE49-F238E27FC236}">
                <a16:creationId xmlns:a16="http://schemas.microsoft.com/office/drawing/2014/main" id="{7508C7E2-6D85-4162-9556-135388187192}"/>
              </a:ext>
            </a:extLst>
          </p:cNvPr>
          <p:cNvCxnSpPr>
            <a:cxnSpLocks/>
          </p:cNvCxnSpPr>
          <p:nvPr/>
        </p:nvCxnSpPr>
        <p:spPr>
          <a:xfrm>
            <a:off x="8708101" y="4908728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74 Conector recto">
            <a:extLst>
              <a:ext uri="{FF2B5EF4-FFF2-40B4-BE49-F238E27FC236}">
                <a16:creationId xmlns:a16="http://schemas.microsoft.com/office/drawing/2014/main" id="{2C3758CC-AF0B-4393-B8F7-BC60955E1075}"/>
              </a:ext>
            </a:extLst>
          </p:cNvPr>
          <p:cNvCxnSpPr/>
          <p:nvPr/>
        </p:nvCxnSpPr>
        <p:spPr>
          <a:xfrm>
            <a:off x="9581258" y="4885225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8 Conector recto">
            <a:extLst>
              <a:ext uri="{FF2B5EF4-FFF2-40B4-BE49-F238E27FC236}">
                <a16:creationId xmlns:a16="http://schemas.microsoft.com/office/drawing/2014/main" id="{8EAA7FE7-7BE3-431A-9EB2-830316DFC8DA}"/>
              </a:ext>
            </a:extLst>
          </p:cNvPr>
          <p:cNvCxnSpPr>
            <a:cxnSpLocks/>
          </p:cNvCxnSpPr>
          <p:nvPr/>
        </p:nvCxnSpPr>
        <p:spPr>
          <a:xfrm>
            <a:off x="10200355" y="4885390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8 Conector recto">
            <a:extLst>
              <a:ext uri="{FF2B5EF4-FFF2-40B4-BE49-F238E27FC236}">
                <a16:creationId xmlns:a16="http://schemas.microsoft.com/office/drawing/2014/main" id="{F83C14B6-9AD9-407A-A2CA-1064B05050A7}"/>
              </a:ext>
            </a:extLst>
          </p:cNvPr>
          <p:cNvCxnSpPr>
            <a:cxnSpLocks/>
          </p:cNvCxnSpPr>
          <p:nvPr/>
        </p:nvCxnSpPr>
        <p:spPr>
          <a:xfrm>
            <a:off x="11484187" y="4886965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95 CuadroTexto">
            <a:extLst>
              <a:ext uri="{FF2B5EF4-FFF2-40B4-BE49-F238E27FC236}">
                <a16:creationId xmlns:a16="http://schemas.microsoft.com/office/drawing/2014/main" id="{411AF473-E4E1-4CC3-9693-A3B5548E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9768" y="4437131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LIQUIDACIÓN</a:t>
            </a:r>
            <a:endParaRPr lang="es-ES" sz="1000" dirty="0"/>
          </a:p>
        </p:txBody>
      </p:sp>
      <p:sp>
        <p:nvSpPr>
          <p:cNvPr id="163" name="125 CuadroTexto">
            <a:extLst>
              <a:ext uri="{FF2B5EF4-FFF2-40B4-BE49-F238E27FC236}">
                <a16:creationId xmlns:a16="http://schemas.microsoft.com/office/drawing/2014/main" id="{24510800-A971-453F-9695-674BD85A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626" y="4624407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PASIVO - 13</a:t>
            </a:r>
            <a:endParaRPr lang="es-ES" sz="1000" dirty="0"/>
          </a:p>
        </p:txBody>
      </p:sp>
      <p:sp>
        <p:nvSpPr>
          <p:cNvPr id="168" name="96 CuadroTexto">
            <a:extLst>
              <a:ext uri="{FF2B5EF4-FFF2-40B4-BE49-F238E27FC236}">
                <a16:creationId xmlns:a16="http://schemas.microsoft.com/office/drawing/2014/main" id="{318B0C85-FE9E-4558-8A75-1E38C144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9981" y="4971577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2.030</a:t>
            </a:r>
            <a:endParaRPr lang="es-ES" sz="1400" dirty="0"/>
          </a:p>
        </p:txBody>
      </p:sp>
      <p:sp>
        <p:nvSpPr>
          <p:cNvPr id="174" name="95 CuadroTexto">
            <a:extLst>
              <a:ext uri="{FF2B5EF4-FFF2-40B4-BE49-F238E27FC236}">
                <a16:creationId xmlns:a16="http://schemas.microsoft.com/office/drawing/2014/main" id="{DA451B85-02AB-44DA-AF7B-FA51C5CD8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122" y="49535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/>
              <a:t>2.030</a:t>
            </a:r>
          </a:p>
        </p:txBody>
      </p:sp>
      <p:sp>
        <p:nvSpPr>
          <p:cNvPr id="175" name="97 CuadroTexto">
            <a:extLst>
              <a:ext uri="{FF2B5EF4-FFF2-40B4-BE49-F238E27FC236}">
                <a16:creationId xmlns:a16="http://schemas.microsoft.com/office/drawing/2014/main" id="{7F457BAC-4BD1-4994-A41D-062C35083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968" y="4627437"/>
            <a:ext cx="1357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BANCOS - 11</a:t>
            </a:r>
            <a:endParaRPr lang="es-ES" sz="1000" dirty="0"/>
          </a:p>
        </p:txBody>
      </p:sp>
      <p:sp>
        <p:nvSpPr>
          <p:cNvPr id="201" name="95 CuadroTexto">
            <a:extLst>
              <a:ext uri="{FF2B5EF4-FFF2-40B4-BE49-F238E27FC236}">
                <a16:creationId xmlns:a16="http://schemas.microsoft.com/office/drawing/2014/main" id="{D3C3291B-3470-47CB-ABF2-1B6FCE67D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178" y="399443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20</a:t>
            </a:r>
            <a:endParaRPr lang="es-ES" sz="1400" dirty="0"/>
          </a:p>
        </p:txBody>
      </p:sp>
      <p:sp>
        <p:nvSpPr>
          <p:cNvPr id="202" name="96 CuadroTexto">
            <a:extLst>
              <a:ext uri="{FF2B5EF4-FFF2-40B4-BE49-F238E27FC236}">
                <a16:creationId xmlns:a16="http://schemas.microsoft.com/office/drawing/2014/main" id="{613FB549-0D7A-4B7B-A043-052EC965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603" y="399854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20</a:t>
            </a:r>
            <a:endParaRPr lang="es-ES" sz="1400" dirty="0"/>
          </a:p>
        </p:txBody>
      </p:sp>
      <p:sp>
        <p:nvSpPr>
          <p:cNvPr id="112" name="96 CuadroTexto">
            <a:extLst>
              <a:ext uri="{FF2B5EF4-FFF2-40B4-BE49-F238E27FC236}">
                <a16:creationId xmlns:a16="http://schemas.microsoft.com/office/drawing/2014/main" id="{2301A8C2-1551-4D56-933B-BC6793049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944" y="251731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cxnSp>
        <p:nvCxnSpPr>
          <p:cNvPr id="113" name="74 Conector recto">
            <a:extLst>
              <a:ext uri="{FF2B5EF4-FFF2-40B4-BE49-F238E27FC236}">
                <a16:creationId xmlns:a16="http://schemas.microsoft.com/office/drawing/2014/main" id="{E2AA949A-E596-4E5D-931D-B3E9ACCE5C2A}"/>
              </a:ext>
            </a:extLst>
          </p:cNvPr>
          <p:cNvCxnSpPr>
            <a:cxnSpLocks/>
          </p:cNvCxnSpPr>
          <p:nvPr/>
        </p:nvCxnSpPr>
        <p:spPr>
          <a:xfrm>
            <a:off x="4693243" y="2275727"/>
            <a:ext cx="103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74 Conector recto">
            <a:extLst>
              <a:ext uri="{FF2B5EF4-FFF2-40B4-BE49-F238E27FC236}">
                <a16:creationId xmlns:a16="http://schemas.microsoft.com/office/drawing/2014/main" id="{DC68B468-C92A-465D-B55E-B51B0EE5FA73}"/>
              </a:ext>
            </a:extLst>
          </p:cNvPr>
          <p:cNvCxnSpPr/>
          <p:nvPr/>
        </p:nvCxnSpPr>
        <p:spPr>
          <a:xfrm>
            <a:off x="3354400" y="2266595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97 CuadroTexto">
            <a:extLst>
              <a:ext uri="{FF2B5EF4-FFF2-40B4-BE49-F238E27FC236}">
                <a16:creationId xmlns:a16="http://schemas.microsoft.com/office/drawing/2014/main" id="{ABF05FCC-9A2C-4893-9DBA-B1F00C00D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766" y="2019775"/>
            <a:ext cx="1357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BANCOS - 11</a:t>
            </a:r>
            <a:endParaRPr lang="es-ES" sz="1000" dirty="0"/>
          </a:p>
        </p:txBody>
      </p:sp>
      <p:cxnSp>
        <p:nvCxnSpPr>
          <p:cNvPr id="135" name="8 Conector recto">
            <a:extLst>
              <a:ext uri="{FF2B5EF4-FFF2-40B4-BE49-F238E27FC236}">
                <a16:creationId xmlns:a16="http://schemas.microsoft.com/office/drawing/2014/main" id="{82B3724C-363B-42F1-AB86-B301FBF87939}"/>
              </a:ext>
            </a:extLst>
          </p:cNvPr>
          <p:cNvCxnSpPr>
            <a:cxnSpLocks/>
          </p:cNvCxnSpPr>
          <p:nvPr/>
        </p:nvCxnSpPr>
        <p:spPr>
          <a:xfrm>
            <a:off x="3973497" y="2266760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8 Conector recto">
            <a:extLst>
              <a:ext uri="{FF2B5EF4-FFF2-40B4-BE49-F238E27FC236}">
                <a16:creationId xmlns:a16="http://schemas.microsoft.com/office/drawing/2014/main" id="{4F904C1D-B7B7-47EB-A53C-D8DE5F9091C9}"/>
              </a:ext>
            </a:extLst>
          </p:cNvPr>
          <p:cNvCxnSpPr>
            <a:cxnSpLocks/>
          </p:cNvCxnSpPr>
          <p:nvPr/>
        </p:nvCxnSpPr>
        <p:spPr>
          <a:xfrm>
            <a:off x="5257329" y="2268335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95 CuadroTexto">
            <a:extLst>
              <a:ext uri="{FF2B5EF4-FFF2-40B4-BE49-F238E27FC236}">
                <a16:creationId xmlns:a16="http://schemas.microsoft.com/office/drawing/2014/main" id="{63C5468E-385A-44BA-95AF-5AB92CDB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910" y="1818501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LIQUIDACIÓN</a:t>
            </a:r>
            <a:endParaRPr lang="es-ES" sz="1000" dirty="0"/>
          </a:p>
        </p:txBody>
      </p:sp>
      <p:sp>
        <p:nvSpPr>
          <p:cNvPr id="171" name="96 CuadroTexto">
            <a:extLst>
              <a:ext uri="{FF2B5EF4-FFF2-40B4-BE49-F238E27FC236}">
                <a16:creationId xmlns:a16="http://schemas.microsoft.com/office/drawing/2014/main" id="{E006F48F-B380-4C28-BA24-0D05E280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624" y="251818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176" name="125 CuadroTexto">
            <a:extLst>
              <a:ext uri="{FF2B5EF4-FFF2-40B4-BE49-F238E27FC236}">
                <a16:creationId xmlns:a16="http://schemas.microsoft.com/office/drawing/2014/main" id="{448F96F1-9935-4E6C-9954-153BB03E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441" y="1998861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INGRESOS - 41</a:t>
            </a:r>
            <a:endParaRPr lang="es-ES" sz="1000" dirty="0"/>
          </a:p>
        </p:txBody>
      </p:sp>
      <p:sp>
        <p:nvSpPr>
          <p:cNvPr id="204" name="96 CuadroTexto">
            <a:extLst>
              <a:ext uri="{FF2B5EF4-FFF2-40B4-BE49-F238E27FC236}">
                <a16:creationId xmlns:a16="http://schemas.microsoft.com/office/drawing/2014/main" id="{0EC113F4-5F58-41CA-AE22-96B01B6C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754" y="355293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2.050</a:t>
            </a:r>
            <a:endParaRPr lang="es-ES" sz="1400" dirty="0"/>
          </a:p>
        </p:txBody>
      </p:sp>
      <p:cxnSp>
        <p:nvCxnSpPr>
          <p:cNvPr id="205" name="74 Conector recto">
            <a:extLst>
              <a:ext uri="{FF2B5EF4-FFF2-40B4-BE49-F238E27FC236}">
                <a16:creationId xmlns:a16="http://schemas.microsoft.com/office/drawing/2014/main" id="{6EA81DE8-70AD-43C7-B903-822AAEE5DC4A}"/>
              </a:ext>
            </a:extLst>
          </p:cNvPr>
          <p:cNvCxnSpPr>
            <a:cxnSpLocks/>
          </p:cNvCxnSpPr>
          <p:nvPr/>
        </p:nvCxnSpPr>
        <p:spPr>
          <a:xfrm>
            <a:off x="4668400" y="3508423"/>
            <a:ext cx="103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74 Conector recto">
            <a:extLst>
              <a:ext uri="{FF2B5EF4-FFF2-40B4-BE49-F238E27FC236}">
                <a16:creationId xmlns:a16="http://schemas.microsoft.com/office/drawing/2014/main" id="{BAFEE6F2-03C3-4011-985F-7224AC72C6FE}"/>
              </a:ext>
            </a:extLst>
          </p:cNvPr>
          <p:cNvCxnSpPr/>
          <p:nvPr/>
        </p:nvCxnSpPr>
        <p:spPr>
          <a:xfrm>
            <a:off x="3356061" y="3499291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97 CuadroTexto">
            <a:extLst>
              <a:ext uri="{FF2B5EF4-FFF2-40B4-BE49-F238E27FC236}">
                <a16:creationId xmlns:a16="http://schemas.microsoft.com/office/drawing/2014/main" id="{333C53B7-3DC4-4876-9107-E72D6121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71" y="3252471"/>
            <a:ext cx="1357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BANCOS - 11</a:t>
            </a:r>
            <a:endParaRPr lang="es-ES" sz="1000" dirty="0"/>
          </a:p>
        </p:txBody>
      </p:sp>
      <p:cxnSp>
        <p:nvCxnSpPr>
          <p:cNvPr id="208" name="8 Conector recto">
            <a:extLst>
              <a:ext uri="{FF2B5EF4-FFF2-40B4-BE49-F238E27FC236}">
                <a16:creationId xmlns:a16="http://schemas.microsoft.com/office/drawing/2014/main" id="{3CB67E5B-45B3-44A9-B581-AFD4A53CDA71}"/>
              </a:ext>
            </a:extLst>
          </p:cNvPr>
          <p:cNvCxnSpPr>
            <a:cxnSpLocks/>
          </p:cNvCxnSpPr>
          <p:nvPr/>
        </p:nvCxnSpPr>
        <p:spPr>
          <a:xfrm>
            <a:off x="3975158" y="3499456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8 Conector recto">
            <a:extLst>
              <a:ext uri="{FF2B5EF4-FFF2-40B4-BE49-F238E27FC236}">
                <a16:creationId xmlns:a16="http://schemas.microsoft.com/office/drawing/2014/main" id="{0223F381-70A3-4FBE-A683-86D3C145CD1F}"/>
              </a:ext>
            </a:extLst>
          </p:cNvPr>
          <p:cNvCxnSpPr>
            <a:cxnSpLocks/>
          </p:cNvCxnSpPr>
          <p:nvPr/>
        </p:nvCxnSpPr>
        <p:spPr>
          <a:xfrm>
            <a:off x="5232486" y="3501031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95 CuadroTexto">
            <a:extLst>
              <a:ext uri="{FF2B5EF4-FFF2-40B4-BE49-F238E27FC236}">
                <a16:creationId xmlns:a16="http://schemas.microsoft.com/office/drawing/2014/main" id="{955AE666-D067-4077-B43F-188804A2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571" y="3051197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LIQUIDACIÓN</a:t>
            </a:r>
            <a:endParaRPr lang="es-ES" sz="1000" dirty="0"/>
          </a:p>
        </p:txBody>
      </p:sp>
      <p:sp>
        <p:nvSpPr>
          <p:cNvPr id="211" name="96 CuadroTexto">
            <a:extLst>
              <a:ext uri="{FF2B5EF4-FFF2-40B4-BE49-F238E27FC236}">
                <a16:creationId xmlns:a16="http://schemas.microsoft.com/office/drawing/2014/main" id="{27F7C156-C761-4FF2-A3B8-83CF3A1C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133" y="355891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2.050</a:t>
            </a:r>
            <a:endParaRPr lang="es-ES" sz="1400" dirty="0"/>
          </a:p>
        </p:txBody>
      </p:sp>
      <p:sp>
        <p:nvSpPr>
          <p:cNvPr id="212" name="125 CuadroTexto">
            <a:extLst>
              <a:ext uri="{FF2B5EF4-FFF2-40B4-BE49-F238E27FC236}">
                <a16:creationId xmlns:a16="http://schemas.microsoft.com/office/drawing/2014/main" id="{CE672F62-D82A-437A-8FC8-848D3685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102" y="3231557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INVERSIONES - 13</a:t>
            </a:r>
            <a:endParaRPr lang="es-ES" sz="1000" dirty="0"/>
          </a:p>
        </p:txBody>
      </p:sp>
      <p:sp>
        <p:nvSpPr>
          <p:cNvPr id="213" name="96 CuadroTexto">
            <a:extLst>
              <a:ext uri="{FF2B5EF4-FFF2-40B4-BE49-F238E27FC236}">
                <a16:creationId xmlns:a16="http://schemas.microsoft.com/office/drawing/2014/main" id="{CD36AD53-52B7-4B61-8361-A88C42BA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3" y="2539864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14" name="96 CuadroTexto">
            <a:extLst>
              <a:ext uri="{FF2B5EF4-FFF2-40B4-BE49-F238E27FC236}">
                <a16:creationId xmlns:a16="http://schemas.microsoft.com/office/drawing/2014/main" id="{D276DFBE-311F-4FDF-9725-F2038BE60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298" y="253287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17" name="96 CuadroTexto">
            <a:extLst>
              <a:ext uri="{FF2B5EF4-FFF2-40B4-BE49-F238E27FC236}">
                <a16:creationId xmlns:a16="http://schemas.microsoft.com/office/drawing/2014/main" id="{270FDB65-DF8B-4D25-8D24-2762F302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737" y="256342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18" name="95 CuadroTexto">
            <a:extLst>
              <a:ext uri="{FF2B5EF4-FFF2-40B4-BE49-F238E27FC236}">
                <a16:creationId xmlns:a16="http://schemas.microsoft.com/office/drawing/2014/main" id="{0AED8600-CCAA-4C22-9F87-43E4FF8B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31" y="256612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28" name="96 CuadroTexto">
            <a:extLst>
              <a:ext uri="{FF2B5EF4-FFF2-40B4-BE49-F238E27FC236}">
                <a16:creationId xmlns:a16="http://schemas.microsoft.com/office/drawing/2014/main" id="{C3A97114-49D2-4A1B-BD89-1C5F54DF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810" y="2567944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cxnSp>
        <p:nvCxnSpPr>
          <p:cNvPr id="229" name="74 Conector recto">
            <a:extLst>
              <a:ext uri="{FF2B5EF4-FFF2-40B4-BE49-F238E27FC236}">
                <a16:creationId xmlns:a16="http://schemas.microsoft.com/office/drawing/2014/main" id="{F8796CB5-C3E4-4498-8361-386E9BB92A5F}"/>
              </a:ext>
            </a:extLst>
          </p:cNvPr>
          <p:cNvCxnSpPr>
            <a:cxnSpLocks/>
          </p:cNvCxnSpPr>
          <p:nvPr/>
        </p:nvCxnSpPr>
        <p:spPr>
          <a:xfrm>
            <a:off x="10980109" y="2288258"/>
            <a:ext cx="103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74 Conector recto">
            <a:extLst>
              <a:ext uri="{FF2B5EF4-FFF2-40B4-BE49-F238E27FC236}">
                <a16:creationId xmlns:a16="http://schemas.microsoft.com/office/drawing/2014/main" id="{9154B3C2-1FD4-4057-A310-88D1A42909E8}"/>
              </a:ext>
            </a:extLst>
          </p:cNvPr>
          <p:cNvCxnSpPr/>
          <p:nvPr/>
        </p:nvCxnSpPr>
        <p:spPr>
          <a:xfrm>
            <a:off x="9641266" y="2279126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97 CuadroTexto">
            <a:extLst>
              <a:ext uri="{FF2B5EF4-FFF2-40B4-BE49-F238E27FC236}">
                <a16:creationId xmlns:a16="http://schemas.microsoft.com/office/drawing/2014/main" id="{7A1C7A4A-1295-4C2A-AB04-DEAF969E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632" y="2032306"/>
            <a:ext cx="1357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BANCOS - 11</a:t>
            </a:r>
            <a:endParaRPr lang="es-ES" sz="1000" dirty="0"/>
          </a:p>
        </p:txBody>
      </p:sp>
      <p:cxnSp>
        <p:nvCxnSpPr>
          <p:cNvPr id="232" name="8 Conector recto">
            <a:extLst>
              <a:ext uri="{FF2B5EF4-FFF2-40B4-BE49-F238E27FC236}">
                <a16:creationId xmlns:a16="http://schemas.microsoft.com/office/drawing/2014/main" id="{EBA1A11A-2AE9-4E50-B72D-AA7261E282DB}"/>
              </a:ext>
            </a:extLst>
          </p:cNvPr>
          <p:cNvCxnSpPr>
            <a:cxnSpLocks/>
          </p:cNvCxnSpPr>
          <p:nvPr/>
        </p:nvCxnSpPr>
        <p:spPr>
          <a:xfrm>
            <a:off x="10260363" y="2279291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8 Conector recto">
            <a:extLst>
              <a:ext uri="{FF2B5EF4-FFF2-40B4-BE49-F238E27FC236}">
                <a16:creationId xmlns:a16="http://schemas.microsoft.com/office/drawing/2014/main" id="{07846455-96B1-45A0-9424-A3FCF9CD4D8B}"/>
              </a:ext>
            </a:extLst>
          </p:cNvPr>
          <p:cNvCxnSpPr>
            <a:cxnSpLocks/>
          </p:cNvCxnSpPr>
          <p:nvPr/>
        </p:nvCxnSpPr>
        <p:spPr>
          <a:xfrm>
            <a:off x="11544195" y="2280866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95 CuadroTexto">
            <a:extLst>
              <a:ext uri="{FF2B5EF4-FFF2-40B4-BE49-F238E27FC236}">
                <a16:creationId xmlns:a16="http://schemas.microsoft.com/office/drawing/2014/main" id="{6D54E976-71E1-4F54-B698-4AA95E6A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9776" y="1831032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LIQUIDACIÓN</a:t>
            </a:r>
            <a:endParaRPr lang="es-ES" sz="1000" dirty="0"/>
          </a:p>
        </p:txBody>
      </p:sp>
      <p:sp>
        <p:nvSpPr>
          <p:cNvPr id="235" name="96 CuadroTexto">
            <a:extLst>
              <a:ext uri="{FF2B5EF4-FFF2-40B4-BE49-F238E27FC236}">
                <a16:creationId xmlns:a16="http://schemas.microsoft.com/office/drawing/2014/main" id="{2F3684ED-800C-45BE-92F8-5EE7D5FA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490" y="2568816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36" name="125 CuadroTexto">
            <a:extLst>
              <a:ext uri="{FF2B5EF4-FFF2-40B4-BE49-F238E27FC236}">
                <a16:creationId xmlns:a16="http://schemas.microsoft.com/office/drawing/2014/main" id="{313F2F23-F1E0-4D86-8190-A85E4F64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307" y="2011392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INGRESOS - 41</a:t>
            </a:r>
            <a:endParaRPr lang="es-ES" sz="1000" dirty="0"/>
          </a:p>
        </p:txBody>
      </p:sp>
      <p:cxnSp>
        <p:nvCxnSpPr>
          <p:cNvPr id="238" name="74 Conector recto">
            <a:extLst>
              <a:ext uri="{FF2B5EF4-FFF2-40B4-BE49-F238E27FC236}">
                <a16:creationId xmlns:a16="http://schemas.microsoft.com/office/drawing/2014/main" id="{E3CBC1A2-3FCE-4B27-B95C-56048E4976F9}"/>
              </a:ext>
            </a:extLst>
          </p:cNvPr>
          <p:cNvCxnSpPr>
            <a:cxnSpLocks/>
          </p:cNvCxnSpPr>
          <p:nvPr/>
        </p:nvCxnSpPr>
        <p:spPr>
          <a:xfrm>
            <a:off x="10955266" y="3520954"/>
            <a:ext cx="1030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74 Conector recto">
            <a:extLst>
              <a:ext uri="{FF2B5EF4-FFF2-40B4-BE49-F238E27FC236}">
                <a16:creationId xmlns:a16="http://schemas.microsoft.com/office/drawing/2014/main" id="{CA775A8C-4F14-4771-A71A-65E8B47BB3F7}"/>
              </a:ext>
            </a:extLst>
          </p:cNvPr>
          <p:cNvCxnSpPr/>
          <p:nvPr/>
        </p:nvCxnSpPr>
        <p:spPr>
          <a:xfrm>
            <a:off x="9642927" y="3511822"/>
            <a:ext cx="12144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97 CuadroTexto">
            <a:extLst>
              <a:ext uri="{FF2B5EF4-FFF2-40B4-BE49-F238E27FC236}">
                <a16:creationId xmlns:a16="http://schemas.microsoft.com/office/drawing/2014/main" id="{2E98B0E4-91B0-4CAE-BB20-33D3162E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7537" y="3265002"/>
            <a:ext cx="1357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BANCOS - 11</a:t>
            </a:r>
            <a:endParaRPr lang="es-ES" sz="1000" dirty="0"/>
          </a:p>
        </p:txBody>
      </p:sp>
      <p:cxnSp>
        <p:nvCxnSpPr>
          <p:cNvPr id="241" name="8 Conector recto">
            <a:extLst>
              <a:ext uri="{FF2B5EF4-FFF2-40B4-BE49-F238E27FC236}">
                <a16:creationId xmlns:a16="http://schemas.microsoft.com/office/drawing/2014/main" id="{895B950A-1A9E-488C-A343-B53BABEB56E8}"/>
              </a:ext>
            </a:extLst>
          </p:cNvPr>
          <p:cNvCxnSpPr>
            <a:cxnSpLocks/>
          </p:cNvCxnSpPr>
          <p:nvPr/>
        </p:nvCxnSpPr>
        <p:spPr>
          <a:xfrm>
            <a:off x="10262024" y="3511987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8 Conector recto">
            <a:extLst>
              <a:ext uri="{FF2B5EF4-FFF2-40B4-BE49-F238E27FC236}">
                <a16:creationId xmlns:a16="http://schemas.microsoft.com/office/drawing/2014/main" id="{5C1CB923-72D0-42E2-A81E-BDB8B0234700}"/>
              </a:ext>
            </a:extLst>
          </p:cNvPr>
          <p:cNvCxnSpPr>
            <a:cxnSpLocks/>
          </p:cNvCxnSpPr>
          <p:nvPr/>
        </p:nvCxnSpPr>
        <p:spPr>
          <a:xfrm>
            <a:off x="11519352" y="3513562"/>
            <a:ext cx="0" cy="794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95 CuadroTexto">
            <a:extLst>
              <a:ext uri="{FF2B5EF4-FFF2-40B4-BE49-F238E27FC236}">
                <a16:creationId xmlns:a16="http://schemas.microsoft.com/office/drawing/2014/main" id="{00DB1A2C-EFC0-4D45-ADAC-B4B8CD554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437" y="3063728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LIQUIDACIÓN</a:t>
            </a:r>
            <a:endParaRPr lang="es-ES" sz="1000" dirty="0"/>
          </a:p>
        </p:txBody>
      </p:sp>
      <p:sp>
        <p:nvSpPr>
          <p:cNvPr id="246" name="125 CuadroTexto">
            <a:extLst>
              <a:ext uri="{FF2B5EF4-FFF2-40B4-BE49-F238E27FC236}">
                <a16:creationId xmlns:a16="http://schemas.microsoft.com/office/drawing/2014/main" id="{A7838B36-47B3-45B5-BDFD-DCC231B1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243" y="3254306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GASTOS - 51</a:t>
            </a:r>
            <a:endParaRPr lang="es-ES" sz="1000" dirty="0"/>
          </a:p>
        </p:txBody>
      </p:sp>
      <p:sp>
        <p:nvSpPr>
          <p:cNvPr id="247" name="125 CuadroTexto">
            <a:extLst>
              <a:ext uri="{FF2B5EF4-FFF2-40B4-BE49-F238E27FC236}">
                <a16:creationId xmlns:a16="http://schemas.microsoft.com/office/drawing/2014/main" id="{6768A5D3-68AD-4D4D-8DE9-DA6DF788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078" y="4628557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000" dirty="0"/>
              <a:t>INVERSIONES - 13</a:t>
            </a:r>
            <a:endParaRPr lang="es-ES" sz="1000" dirty="0"/>
          </a:p>
        </p:txBody>
      </p:sp>
      <p:sp>
        <p:nvSpPr>
          <p:cNvPr id="248" name="96 CuadroTexto">
            <a:extLst>
              <a:ext uri="{FF2B5EF4-FFF2-40B4-BE49-F238E27FC236}">
                <a16:creationId xmlns:a16="http://schemas.microsoft.com/office/drawing/2014/main" id="{38EF45A3-7FAF-48A7-B13D-2DB3F683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737" y="3763964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49" name="95 CuadroTexto">
            <a:extLst>
              <a:ext uri="{FF2B5EF4-FFF2-40B4-BE49-F238E27FC236}">
                <a16:creationId xmlns:a16="http://schemas.microsoft.com/office/drawing/2014/main" id="{DF02F1EC-D256-48B5-8649-938BB16F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31" y="3789527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50" name="95 CuadroTexto">
            <a:extLst>
              <a:ext uri="{FF2B5EF4-FFF2-40B4-BE49-F238E27FC236}">
                <a16:creationId xmlns:a16="http://schemas.microsoft.com/office/drawing/2014/main" id="{6311B482-B607-493A-8DDA-B25FB2B7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8958" y="400238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20</a:t>
            </a:r>
            <a:endParaRPr lang="es-ES" sz="1400" dirty="0"/>
          </a:p>
        </p:txBody>
      </p:sp>
      <p:sp>
        <p:nvSpPr>
          <p:cNvPr id="251" name="96 CuadroTexto">
            <a:extLst>
              <a:ext uri="{FF2B5EF4-FFF2-40B4-BE49-F238E27FC236}">
                <a16:creationId xmlns:a16="http://schemas.microsoft.com/office/drawing/2014/main" id="{A57C7D5F-3241-4DE9-976F-F4281CF2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390" y="3999105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20</a:t>
            </a:r>
            <a:endParaRPr lang="es-ES" sz="1400" dirty="0"/>
          </a:p>
        </p:txBody>
      </p:sp>
      <p:sp>
        <p:nvSpPr>
          <p:cNvPr id="252" name="96 CuadroTexto">
            <a:extLst>
              <a:ext uri="{FF2B5EF4-FFF2-40B4-BE49-F238E27FC236}">
                <a16:creationId xmlns:a16="http://schemas.microsoft.com/office/drawing/2014/main" id="{91796789-D0BF-42A2-B468-8544F47D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656" y="3802574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/>
              <a:t>50</a:t>
            </a:r>
            <a:endParaRPr lang="es-ES" sz="1400" dirty="0"/>
          </a:p>
        </p:txBody>
      </p:sp>
      <p:sp>
        <p:nvSpPr>
          <p:cNvPr id="254" name="95 CuadroTexto">
            <a:extLst>
              <a:ext uri="{FF2B5EF4-FFF2-40B4-BE49-F238E27FC236}">
                <a16:creationId xmlns:a16="http://schemas.microsoft.com/office/drawing/2014/main" id="{41A2FF02-0A8F-4BAB-AC40-B5B2DA0B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7831" y="2901360"/>
            <a:ext cx="1588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000" dirty="0"/>
              <a:t>FECHA FIN DE NEGOCIACIÒN</a:t>
            </a:r>
            <a:endParaRPr lang="es-ES" sz="1000" dirty="0"/>
          </a:p>
        </p:txBody>
      </p:sp>
      <p:sp>
        <p:nvSpPr>
          <p:cNvPr id="255" name="95 CuadroTexto">
            <a:extLst>
              <a:ext uri="{FF2B5EF4-FFF2-40B4-BE49-F238E27FC236}">
                <a16:creationId xmlns:a16="http://schemas.microsoft.com/office/drawing/2014/main" id="{527A59E5-A598-4D45-BE51-0D9AE087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572" y="4513133"/>
            <a:ext cx="2581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000" dirty="0"/>
              <a:t>SE ABRE POSICIÓN DE CONTADO</a:t>
            </a:r>
            <a:endParaRPr lang="es-ES" sz="1000" dirty="0"/>
          </a:p>
        </p:txBody>
      </p:sp>
      <p:sp>
        <p:nvSpPr>
          <p:cNvPr id="256" name="95 CuadroTexto">
            <a:extLst>
              <a:ext uri="{FF2B5EF4-FFF2-40B4-BE49-F238E27FC236}">
                <a16:creationId xmlns:a16="http://schemas.microsoft.com/office/drawing/2014/main" id="{B3D05B75-E158-4B4F-9437-8F8F7614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228" y="4376905"/>
            <a:ext cx="1588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000" dirty="0"/>
              <a:t>FECHA VENCIMIENTO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4445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49" grpId="0"/>
      <p:bldP spid="95" grpId="0"/>
      <p:bldP spid="97" grpId="0"/>
      <p:bldP spid="99" grpId="0"/>
      <p:bldP spid="100" grpId="0"/>
      <p:bldP spid="120" grpId="0"/>
      <p:bldP spid="121" grpId="0"/>
      <p:bldP spid="122" grpId="0"/>
      <p:bldP spid="131" grpId="0"/>
      <p:bldP spid="132" grpId="0"/>
      <p:bldP spid="130" grpId="0"/>
      <p:bldP spid="139" grpId="0"/>
      <p:bldP spid="140" grpId="0"/>
      <p:bldP spid="141" grpId="0"/>
      <p:bldP spid="142" grpId="0"/>
      <p:bldP spid="143" grpId="0"/>
      <p:bldP spid="146" grpId="0"/>
      <p:bldP spid="147" grpId="0"/>
      <p:bldP spid="148" grpId="0"/>
      <p:bldP spid="149" grpId="0"/>
      <p:bldP spid="150" grpId="0"/>
      <p:bldP spid="162" grpId="0"/>
      <p:bldP spid="163" grpId="0"/>
      <p:bldP spid="168" grpId="0"/>
      <p:bldP spid="174" grpId="0"/>
      <p:bldP spid="175" grpId="0"/>
      <p:bldP spid="201" grpId="0"/>
      <p:bldP spid="202" grpId="0"/>
      <p:bldP spid="112" grpId="0"/>
      <p:bldP spid="115" grpId="0"/>
      <p:bldP spid="167" grpId="0"/>
      <p:bldP spid="171" grpId="0"/>
      <p:bldP spid="176" grpId="0"/>
      <p:bldP spid="204" grpId="0"/>
      <p:bldP spid="207" grpId="0"/>
      <p:bldP spid="210" grpId="0"/>
      <p:bldP spid="211" grpId="0"/>
      <p:bldP spid="212" grpId="0"/>
      <p:bldP spid="213" grpId="0"/>
      <p:bldP spid="214" grpId="0"/>
      <p:bldP spid="217" grpId="0"/>
      <p:bldP spid="218" grpId="0"/>
      <p:bldP spid="228" grpId="0"/>
      <p:bldP spid="231" grpId="0"/>
      <p:bldP spid="234" grpId="0"/>
      <p:bldP spid="235" grpId="0"/>
      <p:bldP spid="236" grpId="0"/>
      <p:bldP spid="240" grpId="0"/>
      <p:bldP spid="243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4" grpId="0"/>
      <p:bldP spid="255" grpId="0"/>
      <p:bldP spid="2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1524000" y="6356353"/>
            <a:ext cx="2057400" cy="365125"/>
          </a:xfrm>
        </p:spPr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3"/>
            <a:ext cx="20574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5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3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3E67A0-C391-474A-8DA9-B12F636F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00" y="1219004"/>
            <a:ext cx="7631467" cy="48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4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8EA252-94A8-4192-8DF3-C3B49AEF9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9" y="1371164"/>
            <a:ext cx="8584941" cy="45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5</a:t>
            </a:fld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4D0A11-0C45-4149-823F-D9001D05B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33" y="1219004"/>
            <a:ext cx="7364895" cy="49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82CAF6E-CBB3-4A72-98BB-6F316009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42" y="1997446"/>
            <a:ext cx="9724627" cy="388995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6</a:t>
            </a:fld>
            <a:endParaRPr lang="es-CO"/>
          </a:p>
        </p:txBody>
      </p:sp>
      <p:sp>
        <p:nvSpPr>
          <p:cNvPr id="10" name="Bocadillo: rectángulo 9">
            <a:extLst>
              <a:ext uri="{FF2B5EF4-FFF2-40B4-BE49-F238E27FC236}">
                <a16:creationId xmlns:a16="http://schemas.microsoft.com/office/drawing/2014/main" id="{83327815-EA1E-4925-ABF8-7A65075CD5CF}"/>
              </a:ext>
            </a:extLst>
          </p:cNvPr>
          <p:cNvSpPr/>
          <p:nvPr/>
        </p:nvSpPr>
        <p:spPr>
          <a:xfrm>
            <a:off x="6312734" y="546430"/>
            <a:ext cx="2598759" cy="2342322"/>
          </a:xfrm>
          <a:prstGeom prst="wedgeRectCallout">
            <a:avLst>
              <a:gd name="adj1" fmla="val -43829"/>
              <a:gd name="adj2" fmla="val 800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El efectivo se solicita al inicio del día y si no hay cumplimiento de la contraparte se devuelve ese mismo día, es decir el miembro inicia y termina el día con el efectivo hasta que la otra parte cumpla. La cuenta propuesta en el cuadro se usaría para la contabilización intradía.</a:t>
            </a:r>
          </a:p>
        </p:txBody>
      </p:sp>
    </p:spTree>
    <p:extLst>
      <p:ext uri="{BB962C8B-B14F-4D97-AF65-F5344CB8AC3E}">
        <p14:creationId xmlns:p14="http://schemas.microsoft.com/office/powerpoint/2010/main" val="731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7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16907A-459E-4329-85A6-FA23A763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1295666"/>
            <a:ext cx="7737855" cy="49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2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8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B045AB-F031-49E9-A843-4F03CEBB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00" y="1219003"/>
            <a:ext cx="8112746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F70C48-F45A-43D7-A9D3-8859490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Dinámica Contable - Contado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47755D-C41F-46FA-B1E3-52439DFA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35" y="851842"/>
            <a:ext cx="10515600" cy="4787154"/>
          </a:xfrm>
        </p:spPr>
        <p:txBody>
          <a:bodyPr/>
          <a:lstStyle/>
          <a:p>
            <a:r>
              <a:rPr lang="es-CO" dirty="0"/>
              <a:t>Miembro Comprador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F659-C81E-40E0-A1F3-CAFA82100647}" type="datetime1">
              <a:rPr lang="es-CO" smtClean="0"/>
              <a:t>18/09/2019</a:t>
            </a:fld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t>9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1B6EDE-75D4-48EE-8EDD-97809C84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84" y="1216246"/>
            <a:ext cx="8199053" cy="47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4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. Plantilla Cámara de Riesgo" id="{6B48F474-D3CB-45BA-89E5-F9F5E3C96700}" vid="{F99678AB-8CF7-4B77-BD12-55B4FAFCA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02. Plantilla Cámara de Riesgo</Template>
  <TotalTime>2075</TotalTime>
  <Words>362</Words>
  <Application>Microsoft Office PowerPoint</Application>
  <PresentationFormat>Panorámica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Helvetica</vt:lpstr>
      <vt:lpstr>Tema de Office</vt:lpstr>
      <vt:lpstr>Dinámica Contable – Operación de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- Contado</vt:lpstr>
      <vt:lpstr>Dinámica Contable – Volcamiento</vt:lpstr>
      <vt:lpstr>Dinámica Contable CRCC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Dinámicas Contables – Operación de Contado</dc:title>
  <dc:creator>Acie SAS</dc:creator>
  <cp:lastModifiedBy>Juan Pablo Rojas</cp:lastModifiedBy>
  <cp:revision>27</cp:revision>
  <dcterms:created xsi:type="dcterms:W3CDTF">2019-05-03T22:13:32Z</dcterms:created>
  <dcterms:modified xsi:type="dcterms:W3CDTF">2019-09-18T21:05:11Z</dcterms:modified>
</cp:coreProperties>
</file>