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1346" r:id="rId5"/>
    <p:sldId id="1574" r:id="rId6"/>
    <p:sldId id="1575" r:id="rId7"/>
    <p:sldId id="1576" r:id="rId8"/>
    <p:sldId id="1577" r:id="rId9"/>
    <p:sldId id="1578" r:id="rId10"/>
    <p:sldId id="1332" r:id="rId11"/>
    <p:sldId id="1333" r:id="rId12"/>
    <p:sldId id="1334" r:id="rId13"/>
    <p:sldId id="1335" r:id="rId14"/>
    <p:sldId id="4035" r:id="rId15"/>
    <p:sldId id="1338" r:id="rId16"/>
    <p:sldId id="4036" r:id="rId17"/>
    <p:sldId id="4037" r:id="rId18"/>
    <p:sldId id="389" r:id="rId19"/>
  </p:sldIdLst>
  <p:sldSz cx="12192000" cy="6858000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Giovan Vargas Forero" initials="CGVF" lastIdx="49" clrIdx="0">
    <p:extLst>
      <p:ext uri="{19B8F6BF-5375-455C-9EA6-DF929625EA0E}">
        <p15:presenceInfo xmlns:p15="http://schemas.microsoft.com/office/powerpoint/2012/main" userId="Carlos Giovan Vargas For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B"/>
    <a:srgbClr val="FFC305"/>
    <a:srgbClr val="FFD200"/>
    <a:srgbClr val="D31245"/>
    <a:srgbClr val="9E0000"/>
    <a:srgbClr val="DDEBF7"/>
    <a:srgbClr val="F79646"/>
    <a:srgbClr val="DCE6F1"/>
    <a:srgbClr val="001642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15795-0171-4FAE-93A2-F710526403AC}" v="8" dt="2019-07-26T16:24:35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Joao Vela Altare" userId="S::rvela@camaraderiesgo.com.co::994dc457-4177-44cd-a9a6-54660b02e6a5" providerId="AD" clId="Web-{1A2F4430-E884-503E-02D8-C3DF75D8B5BE}"/>
    <pc:docChg chg="modSld">
      <pc:chgData name="Ronald Joao Vela Altare" userId="S::rvela@camaraderiesgo.com.co::994dc457-4177-44cd-a9a6-54660b02e6a5" providerId="AD" clId="Web-{1A2F4430-E884-503E-02D8-C3DF75D8B5BE}" dt="2019-07-26T20:24:49.981" v="7"/>
      <pc:docMkLst>
        <pc:docMk/>
      </pc:docMkLst>
      <pc:sldChg chg="modSp">
        <pc:chgData name="Ronald Joao Vela Altare" userId="S::rvela@camaraderiesgo.com.co::994dc457-4177-44cd-a9a6-54660b02e6a5" providerId="AD" clId="Web-{1A2F4430-E884-503E-02D8-C3DF75D8B5BE}" dt="2019-07-26T20:24:49.981" v="7"/>
        <pc:sldMkLst>
          <pc:docMk/>
          <pc:sldMk cId="156032695" sldId="4036"/>
        </pc:sldMkLst>
        <pc:graphicFrameChg chg="mod modGraphic">
          <ac:chgData name="Ronald Joao Vela Altare" userId="S::rvela@camaraderiesgo.com.co::994dc457-4177-44cd-a9a6-54660b02e6a5" providerId="AD" clId="Web-{1A2F4430-E884-503E-02D8-C3DF75D8B5BE}" dt="2019-07-26T20:24:49.981" v="7"/>
          <ac:graphicFrameMkLst>
            <pc:docMk/>
            <pc:sldMk cId="156032695" sldId="4036"/>
            <ac:graphicFrameMk id="6" creationId="{230ECE17-7FB3-40CB-9A82-637CFAB8428D}"/>
          </ac:graphicFrameMkLst>
        </pc:graphicFrameChg>
      </pc:sldChg>
    </pc:docChg>
  </pc:docChgLst>
  <pc:docChgLst>
    <pc:chgData name="Ronald Joao Vela Altare" userId="994dc457-4177-44cd-a9a6-54660b02e6a5" providerId="ADAL" clId="{8AB15795-0171-4FAE-93A2-F710526403AC}"/>
    <pc:docChg chg="undo custSel modSld">
      <pc:chgData name="Ronald Joao Vela Altare" userId="994dc457-4177-44cd-a9a6-54660b02e6a5" providerId="ADAL" clId="{8AB15795-0171-4FAE-93A2-F710526403AC}" dt="2019-07-26T16:26:44.033" v="24" actId="14734"/>
      <pc:docMkLst>
        <pc:docMk/>
      </pc:docMkLst>
      <pc:sldChg chg="addSp delSp modSp">
        <pc:chgData name="Ronald Joao Vela Altare" userId="994dc457-4177-44cd-a9a6-54660b02e6a5" providerId="ADAL" clId="{8AB15795-0171-4FAE-93A2-F710526403AC}" dt="2019-07-26T16:26:44.033" v="24" actId="14734"/>
        <pc:sldMkLst>
          <pc:docMk/>
          <pc:sldMk cId="156032695" sldId="4036"/>
        </pc:sldMkLst>
        <pc:graphicFrameChg chg="add del">
          <ac:chgData name="Ronald Joao Vela Altare" userId="994dc457-4177-44cd-a9a6-54660b02e6a5" providerId="ADAL" clId="{8AB15795-0171-4FAE-93A2-F710526403AC}" dt="2019-07-26T16:24:12.392" v="6"/>
          <ac:graphicFrameMkLst>
            <pc:docMk/>
            <pc:sldMk cId="156032695" sldId="4036"/>
            <ac:graphicFrameMk id="5" creationId="{9C05F4CD-CF9C-4CA9-8E28-DA10870718EA}"/>
          </ac:graphicFrameMkLst>
        </pc:graphicFrameChg>
        <pc:graphicFrameChg chg="add mod modGraphic">
          <ac:chgData name="Ronald Joao Vela Altare" userId="994dc457-4177-44cd-a9a6-54660b02e6a5" providerId="ADAL" clId="{8AB15795-0171-4FAE-93A2-F710526403AC}" dt="2019-07-26T16:26:44.033" v="24" actId="14734"/>
          <ac:graphicFrameMkLst>
            <pc:docMk/>
            <pc:sldMk cId="156032695" sldId="4036"/>
            <ac:graphicFrameMk id="6" creationId="{230ECE17-7FB3-40CB-9A82-637CFAB8428D}"/>
          </ac:graphicFrameMkLst>
        </pc:graphicFrameChg>
        <pc:picChg chg="del">
          <ac:chgData name="Ronald Joao Vela Altare" userId="994dc457-4177-44cd-a9a6-54660b02e6a5" providerId="ADAL" clId="{8AB15795-0171-4FAE-93A2-F710526403AC}" dt="2019-07-26T16:24:08.830" v="0" actId="478"/>
          <ac:picMkLst>
            <pc:docMk/>
            <pc:sldMk cId="156032695" sldId="4036"/>
            <ac:picMk id="15" creationId="{26EF23DE-545C-4E26-B238-12DA8A0AA7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1EC4A3-2A2A-49E2-84C0-E2846B0EA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2B8DA4-0C00-4A43-AB20-B3E07A9C4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A380-65AB-424B-BEDC-776762DCC32F}" type="datetimeFigureOut">
              <a:rPr lang="es-CO" smtClean="0"/>
              <a:t>30/07/2019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166EEA-D817-4E7F-B286-B2B14F3FF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280BD4-A380-418D-BEA9-C2043002C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4446-F7CD-41F5-919E-E018A39C72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5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FCD1-BDBB-435F-B1A8-7F347BCE083E}" type="datetimeFigureOut">
              <a:rPr lang="es-CO" smtClean="0"/>
              <a:pPr/>
              <a:t>30/07/2019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C6BF-F974-4541-891E-1BD3CDE3B3D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CO">
                <a:ea typeface="ＭＳ Ｐゴシック" panose="020B0600070205080204" pitchFamily="34" charset="-128"/>
              </a:rPr>
              <a:t>Cambiar Fecha</a:t>
            </a:r>
            <a:endParaRPr lang="es-ES_tradnl" altLang="es-CO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9C00C0-0E0E-464C-9E46-919DBFB60F46}" type="slidenum">
              <a:rPr lang="es-ES_tradnl" altLang="es-CO" smtClean="0">
                <a:latin typeface="Calibri" panose="020F0502020204030204" pitchFamily="34" charset="0"/>
              </a:rPr>
              <a:pPr/>
              <a:t>1</a:t>
            </a:fld>
            <a:endParaRPr lang="es-ES_tradnl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0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El Monto promedio diario en operaciones SEN disminuyó entre Febrero y Marzo de 2019 en un 6,5%. Davivienda disminuyó 9,2 billones ,el Ministerio disminuyó 9,5 billones  en el monto operado en el SEN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1C6BF-F974-4541-891E-1BD3CDE3B3DE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95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5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7BC1F-027F-4216-A221-8354526AA68F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61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6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6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7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F80C7-14EE-455F-8A63-BE7561C88B4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5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93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00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s-ES" altLang="es-CO">
                <a:solidFill>
                  <a:srgbClr val="FF0000"/>
                </a:solidFill>
                <a:ea typeface="ＭＳ Ｐゴシック" panose="020B0600070205080204" pitchFamily="34" charset="-128"/>
              </a:rPr>
              <a:t>Miembros: Miembros operativos</a:t>
            </a:r>
          </a:p>
          <a:p>
            <a:r>
              <a:rPr lang="es-ES" altLang="es-CO">
                <a:solidFill>
                  <a:srgbClr val="FF0000"/>
                </a:solidFill>
                <a:ea typeface="ＭＳ Ｐゴシック" panose="020B0600070205080204" pitchFamily="34" charset="-128"/>
              </a:rPr>
              <a:t>Miembros Operando: miembros que registraron alguna operación durante el mes. </a:t>
            </a:r>
          </a:p>
          <a:p>
            <a:r>
              <a:rPr lang="es-ES" altLang="es-CO">
                <a:solidFill>
                  <a:srgbClr val="FF0000"/>
                </a:solidFill>
                <a:ea typeface="ＭＳ Ｐゴシック" panose="020B0600070205080204" pitchFamily="34" charset="-128"/>
              </a:rPr>
              <a:t>Fiduciaria Bancolombia no operó en febrero de 2019</a:t>
            </a:r>
          </a:p>
          <a:p>
            <a:r>
              <a:rPr lang="es-ES" altLang="es-CO">
                <a:solidFill>
                  <a:srgbClr val="FF0000"/>
                </a:solidFill>
                <a:ea typeface="ＭＳ Ｐゴシック" panose="020B0600070205080204" pitchFamily="34" charset="-128"/>
              </a:rPr>
              <a:t>FDN empezó a ser Miembro 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2DE41-B8B1-4B2B-A469-7512541ABBCB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6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1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BDF61-268C-407C-A806-914B17F089C9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0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pic>
        <p:nvPicPr>
          <p:cNvPr id="7" name="Imagen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0" y="-1"/>
            <a:ext cx="12192000" cy="8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" y="4983162"/>
            <a:ext cx="323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05.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1" y="-50800"/>
            <a:ext cx="12465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3691468" y="-50800"/>
            <a:ext cx="4809067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/>
          </a:p>
        </p:txBody>
      </p:sp>
      <p:pic>
        <p:nvPicPr>
          <p:cNvPr id="8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-50800"/>
            <a:ext cx="4809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 userDrawn="1"/>
        </p:nvSpPr>
        <p:spPr>
          <a:xfrm>
            <a:off x="3691468" y="3046416"/>
            <a:ext cx="4809067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uadroTexto 12"/>
          <p:cNvSpPr txBox="1">
            <a:spLocks noChangeArrowheads="1"/>
          </p:cNvSpPr>
          <p:nvPr userDrawn="1"/>
        </p:nvSpPr>
        <p:spPr bwMode="auto">
          <a:xfrm>
            <a:off x="4767368" y="3219452"/>
            <a:ext cx="2657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fr-FR" altLang="en-US" sz="150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592931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 el 29 de Marzo de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0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Orden del d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55770"/>
            <a:ext cx="5168153" cy="10746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990166"/>
            <a:ext cx="10009095" cy="34290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0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−"/>
              <a:tabLst/>
              <a:defRPr sz="2000"/>
            </a:lvl2pPr>
            <a:lvl3pPr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1000"/>
              </a:spcBef>
              <a:spcAft>
                <a:spcPts val="0"/>
              </a:spcAft>
              <a:defRPr sz="1600"/>
            </a:lvl4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9122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35" y="168092"/>
            <a:ext cx="10515600" cy="795279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169894"/>
            <a:ext cx="10515600" cy="478715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7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. Diapositiva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702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.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69" y="376518"/>
            <a:ext cx="10515600" cy="806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36903"/>
            <a:ext cx="6172200" cy="442415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6900"/>
            <a:ext cx="3932237" cy="4432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Blanc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1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2507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6593"/>
            <a:ext cx="10515600" cy="47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2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O"/>
              <a:t>Hasta el 29 de Marzo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191"/>
            <a:ext cx="12192000" cy="1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68" y="5983628"/>
            <a:ext cx="2246232" cy="64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3" r:id="rId5"/>
    <p:sldLayoutId id="2147483664" r:id="rId6"/>
    <p:sldLayoutId id="2147483668" r:id="rId7"/>
    <p:sldLayoutId id="2147483677" r:id="rId8"/>
    <p:sldLayoutId id="2147483678" r:id="rId9"/>
    <p:sldLayoutId id="2147483670" r:id="rId10"/>
    <p:sldLayoutId id="2147483674" r:id="rId11"/>
    <p:sldLayoutId id="214748369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164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i="1" kern="1200" dirty="0" smtClean="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 Narrow" panose="020B0606020202030204" pitchFamily="34" charset="0"/>
        <a:buChar char="–"/>
        <a:defRPr sz="2200" b="1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»"/>
        <a:defRPr sz="16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19800" y="281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O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441030" y="3704166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Evolución de Mercado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06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uadroTexto 1"/>
          <p:cNvSpPr txBox="1">
            <a:spLocks noChangeArrowheads="1"/>
          </p:cNvSpPr>
          <p:nvPr/>
        </p:nvSpPr>
        <p:spPr bwMode="auto">
          <a:xfrm>
            <a:off x="8685611" y="5319713"/>
            <a:ext cx="1847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18 Título"/>
          <p:cNvSpPr txBox="1">
            <a:spLocks/>
          </p:cNvSpPr>
          <p:nvPr/>
        </p:nvSpPr>
        <p:spPr>
          <a:xfrm>
            <a:off x="784800" y="254925"/>
            <a:ext cx="105156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18DE1D-C988-4915-BAAB-9AF7A79DF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47B61-62A9-4029-AE48-96DB4A1E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sp>
        <p:nvSpPr>
          <p:cNvPr id="8" name="17 Marcador de contenido">
            <a:extLst>
              <a:ext uri="{FF2B5EF4-FFF2-40B4-BE49-F238E27FC236}">
                <a16:creationId xmlns:a16="http://schemas.microsoft.com/office/drawing/2014/main" id="{F523CE65-C117-4D2E-BF4D-4FB05505F5BE}"/>
              </a:ext>
            </a:extLst>
          </p:cNvPr>
          <p:cNvSpPr txBox="1">
            <a:spLocks/>
          </p:cNvSpPr>
          <p:nvPr/>
        </p:nvSpPr>
        <p:spPr>
          <a:xfrm>
            <a:off x="1080000" y="900000"/>
            <a:ext cx="7848600" cy="124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marL="257175" marR="0" lvl="0" indent="-257175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514350" lvl="1" indent="-171450" defTabSz="685800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2000" b="1" i="1"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9429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342900" lvl="0" indent="-342900" defTabSz="914400">
              <a:spcBef>
                <a:spcPts val="1000"/>
              </a:spcBef>
              <a:defRPr/>
            </a:pPr>
            <a:r>
              <a:rPr lang="es-CO" altLang="es-CO"/>
              <a:t>Gestión de Operaciones</a:t>
            </a:r>
          </a:p>
          <a:p>
            <a:pPr lvl="1">
              <a:defRPr/>
            </a:pPr>
            <a:r>
              <a:rPr lang="es-CO" altLang="es-CO" sz="2200" i="0">
                <a:solidFill>
                  <a:schemeClr val="bg2">
                    <a:lumMod val="25000"/>
                  </a:schemeClr>
                </a:solidFill>
              </a:rPr>
              <a:t>Operaciones Simultáneas SEN y MEC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E660BE-14D9-496E-9D47-7A20F8CB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58" y="1851194"/>
            <a:ext cx="8995935" cy="38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latin typeface="Arial Narrow" panose="020B0606020202030204" pitchFamily="34" charset="0"/>
                <a:ea typeface="ＭＳ Ｐゴシック" panose="020B0600070205080204" pitchFamily="34" charset="-128"/>
              </a:rPr>
              <a:t>Informe de la Administración</a:t>
            </a:r>
          </a:p>
        </p:txBody>
      </p:sp>
      <p:sp>
        <p:nvSpPr>
          <p:cNvPr id="18434" name="17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7886700" cy="1105101"/>
          </a:xfrm>
        </p:spPr>
        <p:txBody>
          <a:bodyPr/>
          <a:lstStyle/>
          <a:p>
            <a:r>
              <a:rPr lang="es-ES" altLang="es-CO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pPr lvl="1"/>
            <a:r>
              <a:rPr lang="es-ES" altLang="es-CO">
                <a:ea typeface="ＭＳ Ｐゴシック" panose="020B0600070205080204" pitchFamily="34" charset="-128"/>
              </a:rPr>
              <a:t>Operaciones Repo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165187" y="3916669"/>
            <a:ext cx="1623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Participación de 12 SCB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65187" y="4178279"/>
            <a:ext cx="1702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 de operaciones repo  Mar</a:t>
            </a:r>
            <a:r>
              <a:rPr lang="es-CO" sz="110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19: </a:t>
            </a:r>
            <a:r>
              <a:rPr lang="es-CO" sz="1100">
                <a:solidFill>
                  <a:prstClr val="black"/>
                </a:solidFill>
                <a:latin typeface="Arial Narrow" panose="020B0606020202030204" pitchFamily="34" charset="0"/>
              </a:rPr>
              <a:t>1.540</a:t>
            </a:r>
            <a:endParaRPr kumimoji="0" lang="es-C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F00ADC-7A62-45DB-8130-E1A0BE520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65451-452C-42EC-B244-1DA75F41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EA2FBE-EB1A-4727-BC96-748AA4D5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16" y="2005101"/>
            <a:ext cx="830956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07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5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4998244" cy="1381572"/>
          </a:xfrm>
        </p:spPr>
        <p:txBody>
          <a:bodyPr/>
          <a:lstStyle/>
          <a:p>
            <a:r>
              <a:rPr lang="es-ES_tradnl" altLang="es-CO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pPr marL="0" indent="0">
              <a:buNone/>
            </a:pPr>
            <a:r>
              <a:rPr lang="es-ES_tradnl" altLang="es-CO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     - </a:t>
            </a:r>
            <a:r>
              <a:rPr lang="es-ES_tradnl" altLang="es-CO" sz="2200" i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Evolución de productos</a:t>
            </a:r>
          </a:p>
          <a:p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A82D60-6125-4063-BCC3-D62EC44D3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674833-BF98-45F1-8199-F08D717B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DB323E-C397-46C5-BCF2-FF17B0692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210" y="2668587"/>
            <a:ext cx="3102016" cy="15208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D463C2-694F-4D7E-BBEC-550B3576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4" y="1788915"/>
            <a:ext cx="7688450" cy="40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32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6172200" cy="713184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s-ES_tradnl" sz="2600">
                <a:ea typeface="ＭＳ Ｐゴシック" pitchFamily="-111" charset="-128"/>
              </a:rPr>
              <a:t>Posición Abierta </a:t>
            </a:r>
          </a:p>
          <a:p>
            <a:pPr marL="0" indent="0">
              <a:buNone/>
              <a:defRPr/>
            </a:pPr>
            <a:r>
              <a:rPr lang="es-ES_tradnl" sz="2200">
                <a:solidFill>
                  <a:schemeClr val="tx1"/>
                </a:solidFill>
                <a:ea typeface="ＭＳ Ｐゴシック" pitchFamily="-111" charset="-128"/>
              </a:rPr>
              <a:t>    </a:t>
            </a:r>
            <a:r>
              <a:rPr lang="es-ES_tradnl" i="0">
                <a:solidFill>
                  <a:schemeClr val="bg2">
                    <a:lumMod val="25000"/>
                  </a:schemeClr>
                </a:solidFill>
                <a:ea typeface="ＭＳ Ｐゴシック" pitchFamily="-111" charset="-128"/>
              </a:rPr>
              <a:t>-Evolución Posición Abierta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84800" y="254925"/>
            <a:ext cx="7886700" cy="525476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B4BAAE-D68F-4248-A645-13546F17C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CD845-9BB9-4E24-8909-DA3F4F16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A16264-9B04-4FBE-9309-5AF9F50D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693" y="5162222"/>
            <a:ext cx="2129921" cy="65809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30ECE17-7FB3-40CB-9A82-637CFAB8428D}"/>
              </a:ext>
            </a:extLst>
          </p:cNvPr>
          <p:cNvGraphicFramePr>
            <a:graphicFrameLocks noGrp="1"/>
          </p:cNvGraphicFramePr>
          <p:nvPr/>
        </p:nvGraphicFramePr>
        <p:xfrm>
          <a:off x="6471821" y="963274"/>
          <a:ext cx="5539079" cy="4794251"/>
        </p:xfrm>
        <a:graphic>
          <a:graphicData uri="http://schemas.openxmlformats.org/drawingml/2006/table">
            <a:tbl>
              <a:tblPr/>
              <a:tblGrid>
                <a:gridCol w="1222789">
                  <a:extLst>
                    <a:ext uri="{9D8B030D-6E8A-4147-A177-3AD203B41FA5}">
                      <a16:colId xmlns:a16="http://schemas.microsoft.com/office/drawing/2014/main" val="3836305320"/>
                    </a:ext>
                  </a:extLst>
                </a:gridCol>
                <a:gridCol w="1325103">
                  <a:extLst>
                    <a:ext uri="{9D8B030D-6E8A-4147-A177-3AD203B41FA5}">
                      <a16:colId xmlns:a16="http://schemas.microsoft.com/office/drawing/2014/main" val="4287612248"/>
                    </a:ext>
                  </a:extLst>
                </a:gridCol>
                <a:gridCol w="782094">
                  <a:extLst>
                    <a:ext uri="{9D8B030D-6E8A-4147-A177-3AD203B41FA5}">
                      <a16:colId xmlns:a16="http://schemas.microsoft.com/office/drawing/2014/main" val="2290599648"/>
                    </a:ext>
                  </a:extLst>
                </a:gridCol>
                <a:gridCol w="647210">
                  <a:extLst>
                    <a:ext uri="{9D8B030D-6E8A-4147-A177-3AD203B41FA5}">
                      <a16:colId xmlns:a16="http://schemas.microsoft.com/office/drawing/2014/main" val="688503278"/>
                    </a:ext>
                  </a:extLst>
                </a:gridCol>
                <a:gridCol w="777454">
                  <a:extLst>
                    <a:ext uri="{9D8B030D-6E8A-4147-A177-3AD203B41FA5}">
                      <a16:colId xmlns:a16="http://schemas.microsoft.com/office/drawing/2014/main" val="4038643906"/>
                    </a:ext>
                  </a:extLst>
                </a:gridCol>
                <a:gridCol w="784429">
                  <a:extLst>
                    <a:ext uri="{9D8B030D-6E8A-4147-A177-3AD203B41FA5}">
                      <a16:colId xmlns:a16="http://schemas.microsoft.com/office/drawing/2014/main" val="3045469168"/>
                    </a:ext>
                  </a:extLst>
                </a:gridCol>
              </a:tblGrid>
              <a:tr h="514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Segmento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Posición Abierta Valorada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% Participación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Valor garantías exigidas por fluctuación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 Participación Garantías exigidas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8814"/>
                  </a:ext>
                </a:extLst>
              </a:tr>
              <a:tr h="150044"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Derivados financieros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Forward NDF (USD/COP)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23.048.468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617.726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404436"/>
                  </a:ext>
                </a:extLst>
              </a:tr>
              <a:tr h="300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 y Mini Futuro de Tasa de Cambio Dólar/Peso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1.002.145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08795"/>
                  </a:ext>
                </a:extLst>
              </a:tr>
              <a:tr h="1500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Opción sobre la TRM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17.743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788726"/>
                  </a:ext>
                </a:extLst>
              </a:tr>
              <a:tr h="1500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Subtotal Activos sobre TRM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24.068.356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618.076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15361"/>
                  </a:ext>
                </a:extLst>
              </a:tr>
              <a:tr h="1500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OIS IBR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9.417.312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30.746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10803"/>
                  </a:ext>
                </a:extLst>
              </a:tr>
              <a:tr h="1500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OIS IBR 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4.710.748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296818"/>
                  </a:ext>
                </a:extLst>
              </a:tr>
              <a:tr h="1500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 OIS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1.233.077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628318"/>
                  </a:ext>
                </a:extLst>
              </a:tr>
              <a:tr h="300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Subtotal Activos sobre Overnight </a:t>
                      </a:r>
                      <a:r>
                        <a:rPr lang="es-CO" sz="900" b="1" i="0" u="none" strike="noStrike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Index</a:t>
                      </a: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Swap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15.361.137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38.349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80739"/>
                  </a:ext>
                </a:extLst>
              </a:tr>
              <a:tr h="4501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sobre Acciones del Índice COLCAP con Liquidación por diferencias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77.074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19.086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56527"/>
                  </a:ext>
                </a:extLst>
              </a:tr>
              <a:tr h="4501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sobre Acciones del Índice COLCAP con Liquidación por Entrega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44.817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11.654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463534"/>
                  </a:ext>
                </a:extLst>
              </a:tr>
              <a:tr h="300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Índice Accionario COLCAP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812171"/>
                  </a:ext>
                </a:extLst>
              </a:tr>
              <a:tr h="3858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Subtotal Activos sobre Acciones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128.909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44097"/>
                  </a:ext>
                </a:extLst>
              </a:tr>
              <a:tr h="300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sobre Títulos TES de Referencias Específicas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1.375.882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10704"/>
                  </a:ext>
                </a:extLst>
              </a:tr>
              <a:tr h="300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 y Mini Futuro sobre Electricidad Mensual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54886"/>
                  </a:ext>
                </a:extLst>
              </a:tr>
              <a:tr h="1714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Renta Fija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Simultáneas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10.544.306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87441"/>
                  </a:ext>
                </a:extLst>
              </a:tr>
              <a:tr h="1714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Renta Variable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897.940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398.172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19929"/>
                  </a:ext>
                </a:extLst>
              </a:tr>
              <a:tr h="25007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52.383.003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1.462.664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54935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7AF9002-6478-421A-AB44-404E86E7D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6" y="1917660"/>
            <a:ext cx="5685362" cy="3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85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8229600" cy="950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_tradnl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>
                <a:ea typeface="ＭＳ Ｐゴシック" pitchFamily="-111" charset="-128"/>
              </a:rPr>
              <a:t>Evolución Posición Abierta vs Importe en efectivo - Repos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6A300B-2459-4BFB-A39D-1C529B440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53000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DB2B5-7BAC-41BE-BDA9-3DF407D3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339C71-43C5-458D-875F-7FACBB67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68" y="2057265"/>
            <a:ext cx="8309568" cy="38408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67E01F-8396-4956-9E26-ECE1B8420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266" y="2830047"/>
            <a:ext cx="210786" cy="6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1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20574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12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254925"/>
            <a:ext cx="8229600" cy="549862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804787"/>
            <a:ext cx="9999608" cy="77173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s-ES_tradnl" sz="28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1000">
              <a:latin typeface="Arial Narrow" pitchFamily="34" charset="0"/>
              <a:ea typeface="ＭＳ Ｐゴシック" pitchFamily="-111" charset="-128"/>
            </a:endParaRPr>
          </a:p>
          <a:p>
            <a:pPr lvl="1">
              <a:spcBef>
                <a:spcPts val="0"/>
              </a:spcBef>
            </a:pPr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sz="2600">
                <a:ea typeface="ＭＳ Ｐゴシック" pitchFamily="-111" charset="-128"/>
              </a:rPr>
              <a:t>año 2019– con Simultáneas y Repos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7D7F5D3-A742-4FAB-90AA-1789D042EF7F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FAE45F-A625-4F9F-9BF9-C962529E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4" y="1741870"/>
            <a:ext cx="3850840" cy="317182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AF59F3-DB4E-427F-A495-E4AC0242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8791" y="6296734"/>
            <a:ext cx="2156433" cy="365125"/>
          </a:xfrm>
        </p:spPr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90E0665-9C57-4102-8D99-C0A8ECB78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2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3AC199-811D-4215-BC7B-CB6DEAB9B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016" y="1576519"/>
            <a:ext cx="2761144" cy="47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67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312075"/>
            <a:ext cx="8229600" cy="433727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850069"/>
            <a:ext cx="10328784" cy="770011"/>
          </a:xfrm>
        </p:spPr>
        <p:txBody>
          <a:bodyPr>
            <a:normAutofit fontScale="92500" lnSpcReduction="20000"/>
          </a:bodyPr>
          <a:lstStyle/>
          <a:p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sz="2400">
                <a:ea typeface="ＭＳ Ｐゴシック" pitchFamily="-111" charset="-128"/>
              </a:rPr>
              <a:t>año 2019- Sin Simultáneas y Repos</a:t>
            </a:r>
            <a:endParaRPr lang="es-ES_tradnl" sz="240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9CC03D0C-87B0-444C-8611-2BDB75D2D7BD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937346-00B6-4C50-B77A-DACA6C70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49" y="1670754"/>
            <a:ext cx="2960306" cy="4649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ED0B09-E73E-423F-BD7C-10CEC86A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916832"/>
            <a:ext cx="3730782" cy="3168352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7EC76E-76A1-4C82-86BF-345D7578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55" y="6360937"/>
            <a:ext cx="2743200" cy="365125"/>
          </a:xfrm>
        </p:spPr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5FA008-8A8F-4E5D-9D4C-81B18B13E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7475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264450"/>
            <a:ext cx="8229600" cy="519157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8195" name="12 Marcador de contenido"/>
          <p:cNvSpPr>
            <a:spLocks noGrp="1"/>
          </p:cNvSpPr>
          <p:nvPr>
            <p:ph idx="4294967295"/>
          </p:nvPr>
        </p:nvSpPr>
        <p:spPr>
          <a:xfrm>
            <a:off x="1079999" y="900000"/>
            <a:ext cx="9464175" cy="856828"/>
          </a:xfrm>
        </p:spPr>
        <p:txBody>
          <a:bodyPr>
            <a:normAutofit/>
          </a:bodyPr>
          <a:lstStyle/>
          <a:p>
            <a:r>
              <a:rPr lang="es-ES_tradnl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>
                <a:latin typeface="Arial Narrow" pitchFamily="34" charset="0"/>
                <a:ea typeface="ＭＳ Ｐゴシック" pitchFamily="-111" charset="-128"/>
              </a:rPr>
              <a:t>Ranking: Estandarizados </a:t>
            </a:r>
            <a:r>
              <a:rPr lang="es-ES_tradnl">
                <a:ea typeface="ＭＳ Ｐゴシック" pitchFamily="-111" charset="-128"/>
              </a:rPr>
              <a:t>año </a:t>
            </a:r>
            <a:r>
              <a:rPr lang="es-ES_tradnl">
                <a:latin typeface="Arial Narrow" pitchFamily="34" charset="0"/>
                <a:ea typeface="ＭＳ Ｐゴシック" pitchFamily="-111" charset="-128"/>
              </a:rPr>
              <a:t>2019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FEBCD7-C9A3-4D59-AB8C-6B1D3F8D01A2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7C983F-7E70-45A1-A3F3-7BA142C5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756828"/>
            <a:ext cx="3482195" cy="35228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A75A0A-2BEE-4B32-A68E-D8C7DD2FE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588" y="1756828"/>
            <a:ext cx="3595939" cy="307703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73AF4-B0CD-4907-8C2D-8ECFAAA4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800" y="6297173"/>
            <a:ext cx="2743200" cy="365125"/>
          </a:xfrm>
        </p:spPr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A8643B-8FAE-4578-9BF1-477BE93EE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3916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283500"/>
            <a:ext cx="8229600" cy="510132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10225136" cy="744338"/>
          </a:xfrm>
        </p:spPr>
        <p:txBody>
          <a:bodyPr>
            <a:normAutofit fontScale="92500" lnSpcReduction="20000"/>
          </a:bodyPr>
          <a:lstStyle/>
          <a:p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Ranking: No Estandarizados año 2019– Con </a:t>
            </a:r>
            <a:r>
              <a:rPr lang="es-ES_tradnl" sz="2400">
                <a:ea typeface="ＭＳ Ｐゴシック" pitchFamily="-111" charset="-128"/>
              </a:rPr>
              <a:t>Simultáneas y Repos</a:t>
            </a:r>
            <a:endParaRPr lang="es-ES_tradnl" sz="240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B37ADF8F-C88C-4DC4-A7B3-5326052576C7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B04982-0366-4F7F-8DC7-B5AA97BA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42" y="1655144"/>
            <a:ext cx="2397391" cy="4673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A86354-BFD9-47D2-9547-B719455D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28" y="1947233"/>
            <a:ext cx="3884508" cy="2963533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87DB0E-A3C7-40BE-8685-8D277BF7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3525" y="6328932"/>
            <a:ext cx="2743200" cy="365125"/>
          </a:xfrm>
        </p:spPr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2102893-64F4-4239-8BAC-3215D8612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2986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264450"/>
            <a:ext cx="8229600" cy="545972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9001000" cy="813004"/>
          </a:xfrm>
        </p:spPr>
        <p:txBody>
          <a:bodyPr>
            <a:normAutofit fontScale="92500" lnSpcReduction="10000"/>
          </a:bodyPr>
          <a:lstStyle/>
          <a:p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Ranking: No Estandarizados </a:t>
            </a:r>
            <a:r>
              <a:rPr lang="es-ES_tradnl" sz="2400">
                <a:ea typeface="ＭＳ Ｐゴシック" pitchFamily="-111" charset="-128"/>
              </a:rPr>
              <a:t>año</a:t>
            </a:r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 2019 – </a:t>
            </a:r>
            <a:r>
              <a:rPr lang="es-ES_tradnl" sz="2400">
                <a:ea typeface="ＭＳ Ｐゴシック" pitchFamily="-111" charset="-128"/>
              </a:rPr>
              <a:t>Sin Simultáneas y Repos</a:t>
            </a:r>
            <a:endParaRPr lang="es-ES_tradnl" sz="240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EA70B1AF-FAB3-41EB-A1A3-5380306B0385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7554A8-7403-4E16-B619-74A701B8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28" y="1662081"/>
            <a:ext cx="2898382" cy="40844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C4C1CE-9A8A-432B-9451-2BBFFC94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826" y="2081048"/>
            <a:ext cx="3897016" cy="2796902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986517-A744-4ED7-AB5B-A372437E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2550" y="6309434"/>
            <a:ext cx="2743200" cy="365125"/>
          </a:xfrm>
        </p:spPr>
        <p:txBody>
          <a:bodyPr/>
          <a:lstStyle/>
          <a:p>
            <a:r>
              <a:rPr lang="es-CO"/>
              <a:t>Hasta el 29 de Marzo de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5D01B4-49B7-440D-8378-F57DB161F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3319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Título"/>
          <p:cNvSpPr txBox="1">
            <a:spLocks/>
          </p:cNvSpPr>
          <p:nvPr/>
        </p:nvSpPr>
        <p:spPr>
          <a:xfrm>
            <a:off x="784800" y="254925"/>
            <a:ext cx="101520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1" name="15 Marcador de contenido"/>
          <p:cNvSpPr txBox="1">
            <a:spLocks/>
          </p:cNvSpPr>
          <p:nvPr/>
        </p:nvSpPr>
        <p:spPr>
          <a:xfrm>
            <a:off x="1080000" y="900000"/>
            <a:ext cx="8044434" cy="109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s-ES" sz="18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165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429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lvl="1">
              <a:defRPr/>
            </a:pPr>
            <a:r>
              <a:rPr lang="es-CO" altLang="es-CO" sz="2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s-CO" altLang="es-CO" sz="2200">
                <a:ea typeface="ＭＳ Ｐゴシック" panose="020B0600070205080204" pitchFamily="34" charset="-128"/>
              </a:rPr>
              <a:t>Evolución Número de Miembros</a:t>
            </a: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CO" altLang="es-CO" sz="165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BB302F-2ED8-4B95-A3B0-D00E6DC7E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1F2EA-6730-4D61-B6AF-C6037C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4791"/>
            <a:ext cx="2743200" cy="365125"/>
          </a:xfrm>
        </p:spPr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6EE06F-15D8-467D-A077-CB0D7204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814" y="1830525"/>
            <a:ext cx="7602371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7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8 Título"/>
          <p:cNvSpPr txBox="1">
            <a:spLocks/>
          </p:cNvSpPr>
          <p:nvPr/>
        </p:nvSpPr>
        <p:spPr>
          <a:xfrm>
            <a:off x="784800" y="169200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3" name="17 Marcador de contenido"/>
          <p:cNvSpPr txBox="1">
            <a:spLocks/>
          </p:cNvSpPr>
          <p:nvPr/>
        </p:nvSpPr>
        <p:spPr>
          <a:xfrm>
            <a:off x="1080000" y="900000"/>
            <a:ext cx="7848600" cy="124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marL="257175" marR="0" lvl="0" indent="-257175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514350" lvl="1" indent="-171450" defTabSz="685800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2000" b="1" i="1"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9429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s-CO" altLang="es-CO"/>
              <a:t>Gestión de Operaciones </a:t>
            </a:r>
          </a:p>
          <a:p>
            <a:pPr marL="0" indent="0">
              <a:buNone/>
            </a:pPr>
            <a:r>
              <a:rPr lang="es-CO" altLang="es-CO" sz="2200" i="0">
                <a:solidFill>
                  <a:schemeClr val="tx1"/>
                </a:solidFill>
              </a:rPr>
              <a:t>  - </a:t>
            </a:r>
            <a:r>
              <a:rPr lang="es-CO" altLang="es-CO" sz="2200" i="0">
                <a:solidFill>
                  <a:schemeClr val="bg2">
                    <a:lumMod val="25000"/>
                  </a:schemeClr>
                </a:solidFill>
              </a:rPr>
              <a:t>Evolución Operaciones de Mercado y de Registro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34993B9-0DED-489F-AD9F-D3D817FCE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4B0-5D0D-4FAB-BD03-EB76E955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8F90B1-5531-47CC-A1A6-77894276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99" y="5642191"/>
            <a:ext cx="2516802" cy="482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E2A832-2989-47C0-91D1-BBAD71ACA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128" y="1675356"/>
            <a:ext cx="8191744" cy="36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89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D83990-2D81-4DD0-8EEE-51D0357CE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2667D4-3B06-4127-A356-9167FDCA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Hasta el 29 de Marzo de 2019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938818-EF30-4F09-9E9E-F00AC6E9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74" y="5527421"/>
            <a:ext cx="2545452" cy="482600"/>
          </a:xfrm>
          <a:prstGeom prst="rect">
            <a:avLst/>
          </a:prstGeom>
        </p:spPr>
      </p:pic>
      <p:sp>
        <p:nvSpPr>
          <p:cNvPr id="8" name="17 Marcador de contenido">
            <a:extLst>
              <a:ext uri="{FF2B5EF4-FFF2-40B4-BE49-F238E27FC236}">
                <a16:creationId xmlns:a16="http://schemas.microsoft.com/office/drawing/2014/main" id="{CF774905-7054-4DAB-9495-58728B501388}"/>
              </a:ext>
            </a:extLst>
          </p:cNvPr>
          <p:cNvSpPr txBox="1">
            <a:spLocks/>
          </p:cNvSpPr>
          <p:nvPr/>
        </p:nvSpPr>
        <p:spPr>
          <a:xfrm>
            <a:off x="1080000" y="900000"/>
            <a:ext cx="7848600" cy="124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marL="257175" marR="0" lvl="0" indent="-257175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514350" lvl="1" indent="-171450" defTabSz="685800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2000" b="1" i="1"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9429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defRPr/>
            </a:pPr>
            <a:r>
              <a:rPr lang="es-CO" altLang="es-CO"/>
              <a:t>Gestión de Operaciones - Derivados</a:t>
            </a:r>
          </a:p>
          <a:p>
            <a:pPr marL="685800" lvl="1" indent="-228600" defTabSz="914400">
              <a:spcBef>
                <a:spcPts val="1000"/>
              </a:spcBef>
              <a:defRPr/>
            </a:pPr>
            <a:r>
              <a:rPr lang="es-CO" altLang="es-CO" sz="2200" i="0">
                <a:solidFill>
                  <a:schemeClr val="bg2">
                    <a:lumMod val="25000"/>
                  </a:schemeClr>
                </a:solidFill>
              </a:rPr>
              <a:t>Operaciones de Mercado y de Registro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9FFCE4-2627-4DC0-8EA2-78319D487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819" y="1776773"/>
            <a:ext cx="7364362" cy="3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86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ite de Riesgos Marzo 2017 Versión_ Final.pptx" id="{674428BE-0A01-4F29-BE16-D9512F00267F}" vid="{2BD00501-3639-45B5-AA20-1BD77E5F80E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0AFAC4D34F344B98AAF15AF2FAB14" ma:contentTypeVersion="6" ma:contentTypeDescription="Crear nuevo documento." ma:contentTypeScope="" ma:versionID="30ef2f6ff6f1d99421a8563fb1d0b213">
  <xsd:schema xmlns:xsd="http://www.w3.org/2001/XMLSchema" xmlns:xs="http://www.w3.org/2001/XMLSchema" xmlns:p="http://schemas.microsoft.com/office/2006/metadata/properties" xmlns:ns2="96f32202-9a0f-4f39-9446-0fe35bc97cc1" xmlns:ns3="a1aba5cf-9722-4728-ba79-5cb1a35b0c4d" targetNamespace="http://schemas.microsoft.com/office/2006/metadata/properties" ma:root="true" ma:fieldsID="f4df3572fc5008c3cf57472902e30b2e" ns2:_="" ns3:_="">
    <xsd:import namespace="96f32202-9a0f-4f39-9446-0fe35bc97cc1"/>
    <xsd:import namespace="a1aba5cf-9722-4728-ba79-5cb1a35b0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32202-9a0f-4f39-9446-0fe35bc97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ba5cf-9722-4728-ba79-5cb1a35b0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DBD765-4CB3-4C4F-AD50-0122C712400A}">
  <ds:schemaRefs>
    <ds:schemaRef ds:uri="96f32202-9a0f-4f39-9446-0fe35bc97cc1"/>
    <ds:schemaRef ds:uri="a1aba5cf-9722-4728-ba79-5cb1a35b0c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4267C0-845D-4A14-B199-8226382CF26C}">
  <ds:schemaRefs>
    <ds:schemaRef ds:uri="96f32202-9a0f-4f39-9446-0fe35bc97cc1"/>
    <ds:schemaRef ds:uri="a1aba5cf-9722-4728-ba79-5cb1a35b0c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87E002-5A4E-4D13-8F6B-E2E7617E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Comite de Riesgos Marzo 2017 Versión_ Final.pptx</Template>
  <TotalTime>36</TotalTime>
  <Words>593</Words>
  <Application>Microsoft Office PowerPoint</Application>
  <PresentationFormat>Panorámica</PresentationFormat>
  <Paragraphs>189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Helvetica</vt:lpstr>
      <vt:lpstr>Tema de Office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  <vt:lpstr>Presentación de PowerPoint</vt:lpstr>
      <vt:lpstr>Informe de la Administración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Sanchez</dc:creator>
  <cp:lastModifiedBy>Mayra  Montenegro</cp:lastModifiedBy>
  <cp:revision>5</cp:revision>
  <cp:lastPrinted>2017-09-29T16:19:29Z</cp:lastPrinted>
  <dcterms:created xsi:type="dcterms:W3CDTF">2017-03-14T18:53:09Z</dcterms:created>
  <dcterms:modified xsi:type="dcterms:W3CDTF">2019-07-30T15:48:34Z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0x0101006D10AFAC4D34F344B98AAF15AF2FAB14</vt:lpwstr>
  </property>
  <property fmtid="{D5CDD505-2E9C-101B-9397-08002B2CF9AE}" pid="3" name="AuthorIds_UIVersion_25088">
    <vt:lpwstr>9</vt:lpwstr>
  </property>
</Properties>
</file>