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5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6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7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8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9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20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21.xml" ContentType="application/vnd.openxmlformats-officedocument.presentationml.notesSlide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notesSlides/notesSlide22.xml" ContentType="application/vnd.openxmlformats-officedocument.presentationml.notesSlide+xml"/>
  <Override PartName="/ppt/comments/comment13.xml" ContentType="application/vnd.openxmlformats-officedocument.presentationml.comments+xml"/>
  <Override PartName="/ppt/notesSlides/notesSlide23.xml" ContentType="application/vnd.openxmlformats-officedocument.presentationml.notesSlide+xml"/>
  <Override PartName="/ppt/comments/comment14.xml" ContentType="application/vnd.openxmlformats-officedocument.presentationml.comments+xml"/>
  <Override PartName="/ppt/notesSlides/notesSlide24.xml" ContentType="application/vnd.openxmlformats-officedocument.presentationml.notesSlide+xml"/>
  <Override PartName="/ppt/comments/comment15.xml" ContentType="application/vnd.openxmlformats-officedocument.presentationml.comments+xml"/>
  <Override PartName="/ppt/notesSlides/notesSlide25.xml" ContentType="application/vnd.openxmlformats-officedocument.presentationml.notesSlide+xml"/>
  <Override PartName="/ppt/comments/comment16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3"/>
  </p:notesMasterIdLst>
  <p:handoutMasterIdLst>
    <p:handoutMasterId r:id="rId34"/>
  </p:handoutMasterIdLst>
  <p:sldIdLst>
    <p:sldId id="1346" r:id="rId5"/>
    <p:sldId id="1569" r:id="rId6"/>
    <p:sldId id="1570" r:id="rId7"/>
    <p:sldId id="1571" r:id="rId8"/>
    <p:sldId id="1572" r:id="rId9"/>
    <p:sldId id="4039" r:id="rId10"/>
    <p:sldId id="1574" r:id="rId11"/>
    <p:sldId id="1575" r:id="rId12"/>
    <p:sldId id="1576" r:id="rId13"/>
    <p:sldId id="1577" r:id="rId14"/>
    <p:sldId id="1578" r:id="rId15"/>
    <p:sldId id="1332" r:id="rId16"/>
    <p:sldId id="1333" r:id="rId17"/>
    <p:sldId id="1334" r:id="rId18"/>
    <p:sldId id="1335" r:id="rId19"/>
    <p:sldId id="4035" r:id="rId20"/>
    <p:sldId id="1337" r:id="rId21"/>
    <p:sldId id="1339" r:id="rId22"/>
    <p:sldId id="1340" r:id="rId23"/>
    <p:sldId id="1341" r:id="rId24"/>
    <p:sldId id="1342" r:id="rId25"/>
    <p:sldId id="1343" r:id="rId26"/>
    <p:sldId id="1344" r:id="rId27"/>
    <p:sldId id="1345" r:id="rId28"/>
    <p:sldId id="1338" r:id="rId29"/>
    <p:sldId id="4036" r:id="rId30"/>
    <p:sldId id="4037" r:id="rId31"/>
    <p:sldId id="389" r:id="rId32"/>
  </p:sldIdLst>
  <p:sldSz cx="12192000" cy="6858000"/>
  <p:notesSz cx="6797675" cy="9926638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s Giovan Vargas Forero" initials="CGVF" lastIdx="49" clrIdx="0">
    <p:extLst>
      <p:ext uri="{19B8F6BF-5375-455C-9EA6-DF929625EA0E}">
        <p15:presenceInfo xmlns:p15="http://schemas.microsoft.com/office/powerpoint/2012/main" userId="Carlos Giovan Vargas Fore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DDEBF7"/>
    <a:srgbClr val="F79646"/>
    <a:srgbClr val="DCE6F1"/>
    <a:srgbClr val="001642"/>
    <a:srgbClr val="001C54"/>
    <a:srgbClr val="001132"/>
    <a:srgbClr val="000B22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0E2FBE-9CD8-4518-B86F-D890EDE116A3}" v="8" dt="2019-07-26T16:03:57.7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2" autoAdjust="0"/>
    <p:restoredTop sz="88159" autoAdjust="0"/>
  </p:normalViewPr>
  <p:slideViewPr>
    <p:cSldViewPr snapToGrid="0">
      <p:cViewPr varScale="1">
        <p:scale>
          <a:sx n="100" d="100"/>
          <a:sy n="100" d="100"/>
        </p:scale>
        <p:origin x="570" y="90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00" d="100"/>
        <a:sy n="100" d="100"/>
      </p:scale>
      <p:origin x="0" y="-45859"/>
    </p:cViewPr>
  </p:sorterViewPr>
  <p:notesViewPr>
    <p:cSldViewPr snapToGrid="0">
      <p:cViewPr varScale="1">
        <p:scale>
          <a:sx n="54" d="100"/>
          <a:sy n="54" d="100"/>
        </p:scale>
        <p:origin x="28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ald Joao Vela Altare" userId="994dc457-4177-44cd-a9a6-54660b02e6a5" providerId="ADAL" clId="{380E2FBE-9CD8-4518-B86F-D890EDE116A3}"/>
    <pc:docChg chg="undo custSel modSld">
      <pc:chgData name="Ronald Joao Vela Altare" userId="994dc457-4177-44cd-a9a6-54660b02e6a5" providerId="ADAL" clId="{380E2FBE-9CD8-4518-B86F-D890EDE116A3}" dt="2019-07-26T16:04:36.516" v="43" actId="14734"/>
      <pc:docMkLst>
        <pc:docMk/>
      </pc:docMkLst>
      <pc:sldChg chg="addSp delSp modSp">
        <pc:chgData name="Ronald Joao Vela Altare" userId="994dc457-4177-44cd-a9a6-54660b02e6a5" providerId="ADAL" clId="{380E2FBE-9CD8-4518-B86F-D890EDE116A3}" dt="2019-07-26T16:04:36.516" v="43" actId="14734"/>
        <pc:sldMkLst>
          <pc:docMk/>
          <pc:sldMk cId="156032695" sldId="4036"/>
        </pc:sldMkLst>
        <pc:graphicFrameChg chg="add del">
          <ac:chgData name="Ronald Joao Vela Altare" userId="994dc457-4177-44cd-a9a6-54660b02e6a5" providerId="ADAL" clId="{380E2FBE-9CD8-4518-B86F-D890EDE116A3}" dt="2019-07-26T16:02:01.361" v="2"/>
          <ac:graphicFrameMkLst>
            <pc:docMk/>
            <pc:sldMk cId="156032695" sldId="4036"/>
            <ac:graphicFrameMk id="6" creationId="{2E9D538C-CA60-4406-846F-EF7638325059}"/>
          </ac:graphicFrameMkLst>
        </pc:graphicFrameChg>
        <pc:graphicFrameChg chg="add del mod modGraphic">
          <ac:chgData name="Ronald Joao Vela Altare" userId="994dc457-4177-44cd-a9a6-54660b02e6a5" providerId="ADAL" clId="{380E2FBE-9CD8-4518-B86F-D890EDE116A3}" dt="2019-07-26T16:03:54.940" v="31" actId="478"/>
          <ac:graphicFrameMkLst>
            <pc:docMk/>
            <pc:sldMk cId="156032695" sldId="4036"/>
            <ac:graphicFrameMk id="7" creationId="{F4BCAC2E-BA8F-4698-8FEE-FE63D36B9EE5}"/>
          </ac:graphicFrameMkLst>
        </pc:graphicFrameChg>
        <pc:graphicFrameChg chg="add del">
          <ac:chgData name="Ronald Joao Vela Altare" userId="994dc457-4177-44cd-a9a6-54660b02e6a5" providerId="ADAL" clId="{380E2FBE-9CD8-4518-B86F-D890EDE116A3}" dt="2019-07-26T16:03:57.623" v="33"/>
          <ac:graphicFrameMkLst>
            <pc:docMk/>
            <pc:sldMk cId="156032695" sldId="4036"/>
            <ac:graphicFrameMk id="8" creationId="{F5D973A8-5E00-4F62-93D0-36C7541CCC23}"/>
          </ac:graphicFrameMkLst>
        </pc:graphicFrameChg>
        <pc:graphicFrameChg chg="add mod modGraphic">
          <ac:chgData name="Ronald Joao Vela Altare" userId="994dc457-4177-44cd-a9a6-54660b02e6a5" providerId="ADAL" clId="{380E2FBE-9CD8-4518-B86F-D890EDE116A3}" dt="2019-07-26T16:04:36.516" v="43" actId="14734"/>
          <ac:graphicFrameMkLst>
            <pc:docMk/>
            <pc:sldMk cId="156032695" sldId="4036"/>
            <ac:graphicFrameMk id="12" creationId="{16925551-344D-4CDB-B53A-B2FAB658AB25}"/>
          </ac:graphicFrameMkLst>
        </pc:graphicFrameChg>
        <pc:picChg chg="del">
          <ac:chgData name="Ronald Joao Vela Altare" userId="994dc457-4177-44cd-a9a6-54660b02e6a5" providerId="ADAL" clId="{380E2FBE-9CD8-4518-B86F-D890EDE116A3}" dt="2019-07-26T16:01:58.313" v="0" actId="478"/>
          <ac:picMkLst>
            <pc:docMk/>
            <pc:sldMk cId="156032695" sldId="4036"/>
            <ac:picMk id="11" creationId="{8193A8D0-EC91-46E3-8803-72B45D689283}"/>
          </ac:picMkLst>
        </pc:picChg>
      </pc:sldChg>
    </pc:docChg>
  </pc:docChgLst>
  <pc:docChgLst>
    <pc:chgData name="Ronald Joao Vela Altare" userId="S::rvela@camaraderiesgo.com.co::994dc457-4177-44cd-a9a6-54660b02e6a5" providerId="AD" clId="Web-{E5ED80B7-B1C0-A611-2BD0-3DF23F58153B}"/>
    <pc:docChg chg="modSld">
      <pc:chgData name="Ronald Joao Vela Altare" userId="S::rvela@camaraderiesgo.com.co::994dc457-4177-44cd-a9a6-54660b02e6a5" providerId="AD" clId="Web-{E5ED80B7-B1C0-A611-2BD0-3DF23F58153B}" dt="2019-07-26T20:20:42.047" v="10" actId="1076"/>
      <pc:docMkLst>
        <pc:docMk/>
      </pc:docMkLst>
      <pc:sldChg chg="modSp">
        <pc:chgData name="Ronald Joao Vela Altare" userId="S::rvela@camaraderiesgo.com.co::994dc457-4177-44cd-a9a6-54660b02e6a5" providerId="AD" clId="Web-{E5ED80B7-B1C0-A611-2BD0-3DF23F58153B}" dt="2019-07-26T20:20:42.047" v="10" actId="1076"/>
        <pc:sldMkLst>
          <pc:docMk/>
          <pc:sldMk cId="156032695" sldId="4036"/>
        </pc:sldMkLst>
        <pc:graphicFrameChg chg="mod modGraphic">
          <ac:chgData name="Ronald Joao Vela Altare" userId="S::rvela@camaraderiesgo.com.co::994dc457-4177-44cd-a9a6-54660b02e6a5" providerId="AD" clId="Web-{E5ED80B7-B1C0-A611-2BD0-3DF23F58153B}" dt="2019-07-26T20:20:42.047" v="10" actId="1076"/>
          <ac:graphicFrameMkLst>
            <pc:docMk/>
            <pc:sldMk cId="156032695" sldId="4036"/>
            <ac:graphicFrameMk id="12" creationId="{16925551-344D-4CDB-B53A-B2FAB658AB25}"/>
          </ac:graphicFrameMkLst>
        </pc:graphicFrame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4T17:45:16.234" idx="4">
    <p:pos x="10" y="10"/>
    <p:text>1. Miembros operando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4T17:46:05.031" idx="11">
    <p:pos x="10" y="10"/>
    <p:text>2.Report Gestion Operaciones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4T17:46:07.623" idx="12">
    <p:pos x="10" y="10"/>
    <p:text>2.Report Gestion Operaciones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4T17:46:11.182" idx="13">
    <p:pos x="10" y="10"/>
    <p:text>2.Report Gestion Operaciones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4T17:46:13.712" idx="14">
    <p:pos x="10" y="10"/>
    <p:text>2.Report Gestion Operaciones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4T17:46:16.807" idx="15">
    <p:pos x="10" y="10"/>
    <p:text>2.Report Gestion Operaciones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4T17:47:16.928" idx="18">
    <p:pos x="10" y="10"/>
    <p:text>3. Posicion Abierta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4T17:47:37.717" idx="19">
    <p:pos x="10" y="10"/>
    <p:text>8. Gráfica garantía exigida y PA Repos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4T17:45:26.027" idx="5">
    <p:pos x="10" y="10"/>
    <p:text>2.Report Gestion Operaciones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4T17:45:37.656" idx="6">
    <p:pos x="10" y="10"/>
    <p:text>2.Report Gestion Operaciones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4T17:45:43.472" idx="7">
    <p:pos x="10" y="10"/>
    <p:text>2.Report Gestion Operaciones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4T17:46:38.307" idx="16">
    <p:pos x="10" y="10"/>
    <p:text>8. Gráfica garantía exigida y PA Repos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4T17:46:47.433" idx="17">
    <p:pos x="10" y="10"/>
    <p:text>4.informe pres distrib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4T17:45:50.816" idx="8">
    <p:pos x="10" y="10"/>
    <p:text>2.Report Gestion Operaciones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4T17:45:57.727" idx="9">
    <p:pos x="10" y="10"/>
    <p:text>2.Report Gestion Operaciones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4T17:46:01.879" idx="10">
    <p:pos x="10" y="10"/>
    <p:text>2.Report Gestion Operaciones</p:text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A1EC4A3-2A2A-49E2-84C0-E2846B0EAD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2B8DA4-0C00-4A43-AB20-B3E07A9C43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FA380-65AB-424B-BEDC-776762DCC32F}" type="datetimeFigureOut">
              <a:rPr lang="es-CO" smtClean="0"/>
              <a:t>30/07/2019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6166EEA-D817-4E7F-B286-B2B14F3FFF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280BD4-A380-418D-BEA9-C2043002C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24446-F7CD-41F5-919E-E018A39C728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2252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5FCD1-BDBB-435F-B1A8-7F347BCE083E}" type="datetimeFigureOut">
              <a:rPr lang="es-CO" smtClean="0"/>
              <a:pPr/>
              <a:t>30/07/2019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1C6BF-F974-4541-891E-1BD3CDE3B3D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4825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CO" dirty="0">
                <a:ea typeface="ＭＳ Ｐゴシック" panose="020B0600070205080204" pitchFamily="34" charset="-128"/>
              </a:rPr>
              <a:t>Cambiar Fecha</a:t>
            </a:r>
            <a:endParaRPr lang="es-ES_tradnl" altLang="es-CO" dirty="0">
              <a:ea typeface="ＭＳ Ｐゴシック" panose="020B0600070205080204" pitchFamily="34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89C00C0-0E0E-464C-9E46-919DBFB60F46}" type="slidenum">
              <a:rPr lang="es-ES_tradnl" altLang="es-CO" smtClean="0">
                <a:latin typeface="Calibri" panose="020F0502020204030204" pitchFamily="34" charset="0"/>
              </a:rPr>
              <a:pPr/>
              <a:t>1</a:t>
            </a:fld>
            <a:endParaRPr lang="es-ES_tradnl" altLang="es-CO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409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dirty="0">
              <a:ea typeface="ＭＳ Ｐゴシック" pitchFamily="-111" charset="-128"/>
            </a:endParaRPr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B902C5-D46D-42AD-9B1F-55B4EFCEB66D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874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-111" charset="-128"/>
            </a:endParaRPr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B902C5-D46D-42AD-9B1F-55B4EFCEB66D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894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r>
              <a:rPr lang="es-ES" altLang="es-CO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Miembros: Miembros operativos</a:t>
            </a:r>
          </a:p>
          <a:p>
            <a:r>
              <a:rPr lang="es-ES" altLang="es-CO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Miembros Operando: miembros que registraron alguna operación durante el mes. </a:t>
            </a:r>
          </a:p>
          <a:p>
            <a:r>
              <a:rPr lang="es-ES" altLang="es-CO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Fiduciaria Bancolombia no operó en febrero de 2019</a:t>
            </a:r>
          </a:p>
          <a:p>
            <a:r>
              <a:rPr lang="es-ES" altLang="es-CO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FDN empezó a ser Miembro </a:t>
            </a:r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2DE41-B8B1-4B2B-A469-7512541ABBCB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_tradnl" alt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968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CO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El Monto Promedio diario de las simultáneas presentó un decrecimiento del 23% frente al mes de enero de 2019. Al comparar Diciembre de 2018 frente a Enero de 2019, presentó un decrecimiento del 10%</a:t>
            </a:r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1CAB0-A4D7-4A9E-8AF2-97303F523C48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_tradnl" alt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519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BDF61-268C-407C-A806-914B17F089C9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_tradnl" alt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202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El Monto promedio diario en operaciones SEN disminuyó entre Enero y Febrero de 2019 en un 31,3%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1C6BF-F974-4541-891E-1BD3CDE3B3DE}" type="slidenum">
              <a:rPr lang="es-CO" smtClean="0"/>
              <a:pPr/>
              <a:t>15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8954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1CAB0-A4D7-4A9E-8AF2-97303F523C48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_tradnl" alt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350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1BBFC0-9430-4B53-AA62-684ED0FA2EFE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_tradnl" alt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525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F0B23-6AE0-4805-A7E3-DEBDCCB0F911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_tradnl" alt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607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AAAFB-BFCF-4744-B07A-1D483F1FEEA8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_tradnl" alt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741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dirty="0">
              <a:ea typeface="ＭＳ Ｐゴシック" pitchFamily="-111" charset="-128"/>
            </a:endParaRPr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E4E35-C972-4C9F-8E1D-A9BCBFF66697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2744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C676D-0F1C-4776-8377-D1EB3D0DAE38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_tradnl" alt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3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1DA0F-CEA0-4780-9974-4C948794C48F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_tradnl" alt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3388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D1C6BF-F974-4541-891E-1BD3CDE3B3DE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1185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C7BC1F-027F-4216-A221-8354526AA68F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ES_tradnl" alt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4367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CO" dirty="0">
                <a:ea typeface="ＭＳ Ｐゴシック" panose="020B0600070205080204" pitchFamily="34" charset="-128"/>
              </a:rPr>
              <a:t>Producto(s) con mayor decrecimiento Febrero vs Enero: Futuros de TRM (12%)  y Futuros del OIS (12%)</a:t>
            </a:r>
          </a:p>
          <a:p>
            <a:r>
              <a:rPr lang="es-ES" altLang="es-CO" dirty="0">
                <a:ea typeface="ＭＳ Ｐゴシック" panose="020B0600070205080204" pitchFamily="34" charset="-128"/>
              </a:rPr>
              <a:t>Producto(s) con mayor crecimiento Febrero vs Enero: Futuro de TES de referencias específicas(19%) y Futuros de acciones con liquidación con entrega (29%)</a:t>
            </a:r>
          </a:p>
          <a:p>
            <a:r>
              <a:rPr lang="es-ES" altLang="es-CO" dirty="0">
                <a:ea typeface="ＭＳ Ｐゴシック" panose="020B0600070205080204" pitchFamily="34" charset="-128"/>
              </a:rPr>
              <a:t>NDF FW presentó un crecimiento en PA del 7,22% frente al mes de enero</a:t>
            </a:r>
          </a:p>
          <a:p>
            <a:r>
              <a:rPr lang="es-ES" altLang="es-CO" dirty="0">
                <a:ea typeface="ＭＳ Ｐゴシック" panose="020B0600070205080204" pitchFamily="34" charset="-128"/>
              </a:rPr>
              <a:t>Simultáneas: presentó un crecimiento en PA del 7,25% frente al mes de enero</a:t>
            </a:r>
          </a:p>
          <a:p>
            <a:r>
              <a:rPr lang="es-ES" altLang="es-CO">
                <a:ea typeface="ＭＳ Ｐゴシック" panose="020B0600070205080204" pitchFamily="34" charset="-128"/>
              </a:rPr>
              <a:t>Repos: presentó </a:t>
            </a:r>
            <a:r>
              <a:rPr lang="es-ES" altLang="es-CO" dirty="0">
                <a:ea typeface="ＭＳ Ｐゴシック" panose="020B0600070205080204" pitchFamily="34" charset="-128"/>
              </a:rPr>
              <a:t>un crecimiento en PA </a:t>
            </a:r>
            <a:r>
              <a:rPr lang="es-ES" altLang="es-CO">
                <a:ea typeface="ＭＳ Ｐゴシック" panose="020B0600070205080204" pitchFamily="34" charset="-128"/>
              </a:rPr>
              <a:t>del 12,5% </a:t>
            </a:r>
            <a:r>
              <a:rPr lang="es-ES" altLang="es-CO" dirty="0">
                <a:ea typeface="ＭＳ Ｐゴシック" panose="020B0600070205080204" pitchFamily="34" charset="-128"/>
              </a:rPr>
              <a:t>frente al mes de enero</a:t>
            </a:r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0AEF2-2F51-47B9-8C50-0A46634C3ADD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ES_tradnl" alt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9328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 dirty="0">
              <a:ea typeface="ＭＳ Ｐゴシック" panose="020B0600070205080204" pitchFamily="34" charset="-128"/>
            </a:endParaRPr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0AEF2-2F51-47B9-8C50-0A46634C3ADD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ES_tradnl" alt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006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dirty="0">
              <a:ea typeface="ＭＳ Ｐゴシック" pitchFamily="-111" charset="-128"/>
            </a:endParaRPr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E4E35-C972-4C9F-8E1D-A9BCBFF66697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52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-111" charset="-128"/>
            </a:endParaRPr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F80C7-14EE-455F-8A63-BE7561C88B4E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476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dirty="0">
              <a:ea typeface="ＭＳ Ｐゴシック" pitchFamily="-111" charset="-128"/>
            </a:endParaRPr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B902C5-D46D-42AD-9B1F-55B4EFCEB66D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75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-111" charset="-128"/>
            </a:endParaRPr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B902C5-D46D-42AD-9B1F-55B4EFCEB66D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121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dirty="0">
              <a:ea typeface="ＭＳ Ｐゴシック" pitchFamily="-111" charset="-128"/>
            </a:endParaRPr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E4E35-C972-4C9F-8E1D-A9BCBFF66697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698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dirty="0">
              <a:ea typeface="ＭＳ Ｐゴシック" pitchFamily="-111" charset="-128"/>
            </a:endParaRPr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E4E35-C972-4C9F-8E1D-A9BCBFF66697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487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-111" charset="-128"/>
            </a:endParaRPr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F80C7-14EE-455F-8A63-BE7561C88B4E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33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611" y="2043955"/>
            <a:ext cx="10363200" cy="1533245"/>
          </a:xfrm>
        </p:spPr>
        <p:txBody>
          <a:bodyPr anchor="b">
            <a:normAutofit/>
          </a:bodyPr>
          <a:lstStyle>
            <a:lvl1pPr algn="r">
              <a:defRPr sz="4000" b="1">
                <a:solidFill>
                  <a:srgbClr val="00164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811" y="3749955"/>
            <a:ext cx="9144000" cy="1655762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9E0000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pic>
        <p:nvPicPr>
          <p:cNvPr id="7" name="Imagen 6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3" b="49951"/>
          <a:stretch/>
        </p:blipFill>
        <p:spPr>
          <a:xfrm>
            <a:off x="0" y="-1"/>
            <a:ext cx="12192000" cy="820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7175" y="4983162"/>
            <a:ext cx="3238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0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05. 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Hasta el 28 de Febrero de 2019</a:t>
            </a: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507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051" y="-50800"/>
            <a:ext cx="12465051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 userDrawn="1"/>
        </p:nvSpPr>
        <p:spPr>
          <a:xfrm>
            <a:off x="3691468" y="-50800"/>
            <a:ext cx="4809067" cy="3097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800" dirty="0"/>
          </a:p>
        </p:txBody>
      </p:sp>
      <p:pic>
        <p:nvPicPr>
          <p:cNvPr id="8" name="Imagen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468" y="-50800"/>
            <a:ext cx="480906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/>
          <p:nvPr userDrawn="1"/>
        </p:nvSpPr>
        <p:spPr>
          <a:xfrm>
            <a:off x="3691468" y="3046416"/>
            <a:ext cx="4809067" cy="649287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" name="CuadroTexto 12"/>
          <p:cNvSpPr txBox="1">
            <a:spLocks noChangeArrowheads="1"/>
          </p:cNvSpPr>
          <p:nvPr userDrawn="1"/>
        </p:nvSpPr>
        <p:spPr bwMode="auto">
          <a:xfrm>
            <a:off x="4767368" y="3219452"/>
            <a:ext cx="265726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dist" eaLnBrk="1" hangingPunct="1">
              <a:spcBef>
                <a:spcPct val="0"/>
              </a:spcBef>
              <a:buFontTx/>
              <a:buNone/>
            </a:pPr>
            <a:r>
              <a:rPr lang="fr-FR" altLang="en-US" sz="15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WWW.CAMARADERIESGO.COM</a:t>
            </a:r>
            <a:endParaRPr lang="es-ES" altLang="en-US" sz="15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48188" y="592931"/>
            <a:ext cx="30956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27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Hasta el 28 de Febrero de 2019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00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- Orden del d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706" y="655770"/>
            <a:ext cx="5168153" cy="107464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06" y="1990166"/>
            <a:ext cx="10009095" cy="3429000"/>
          </a:xfrm>
        </p:spPr>
        <p:txBody>
          <a:bodyPr/>
          <a:lstStyle>
            <a:lvl1pPr marL="514350" indent="-514350">
              <a:buFont typeface="+mj-lt"/>
              <a:buAutoNum type="romanUcPeriod"/>
              <a:defRPr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Hasta el 28 de Febrero de 2019</a:t>
            </a: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8902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 Diapositiva de Texto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5761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7923"/>
            <a:ext cx="10515600" cy="4253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Hasta el 28 de Febrero de 2019</a:t>
            </a: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200" y="1739902"/>
            <a:ext cx="10515600" cy="4217146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i="0">
                <a:solidFill>
                  <a:schemeClr val="tx1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Char char="−"/>
              <a:tabLst/>
              <a:defRPr sz="2000"/>
            </a:lvl2pPr>
            <a:lvl3pPr>
              <a:spcBef>
                <a:spcPts val="1000"/>
              </a:spcBef>
              <a:spcAft>
                <a:spcPts val="0"/>
              </a:spcAft>
              <a:defRPr sz="1800"/>
            </a:lvl3pPr>
            <a:lvl4pPr>
              <a:spcBef>
                <a:spcPts val="1000"/>
              </a:spcBef>
              <a:spcAft>
                <a:spcPts val="0"/>
              </a:spcAft>
              <a:defRPr sz="1600"/>
            </a:lvl4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391221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 Diapositiva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5761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7923"/>
            <a:ext cx="10515600" cy="4253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Hasta el 28 de Febrero de 2019</a:t>
            </a: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200" y="1739902"/>
            <a:ext cx="10515600" cy="4217146"/>
          </a:xfrm>
        </p:spPr>
        <p:txBody>
          <a:bodyPr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926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. Diapositiva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335" y="168092"/>
            <a:ext cx="10515600" cy="795279"/>
          </a:xfrm>
        </p:spPr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335" y="1169894"/>
            <a:ext cx="10515600" cy="478715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Hasta el 28 de Febrero de 2019</a:t>
            </a: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6577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03. Diapositiva 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7029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64027"/>
            <a:ext cx="5181600" cy="468984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64027"/>
            <a:ext cx="5181600" cy="468984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Hasta el 28 de Febrero de 2019</a:t>
            </a:r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6708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04. 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569" y="376518"/>
            <a:ext cx="10515600" cy="806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36903"/>
            <a:ext cx="6172200" cy="4424151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36900"/>
            <a:ext cx="3932237" cy="4432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Hasta el 28 de Febrero de 2019</a:t>
            </a:r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9611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. Blanc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Hasta el 28 de Febrero de 2019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4412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.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Hasta el 28 de Febrero de 2019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37252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2507"/>
            <a:ext cx="10515600" cy="700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76593"/>
            <a:ext cx="10515600" cy="4793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1247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O"/>
              <a:t>Hasta el 28 de Febrero de 2019</a:t>
            </a: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41134" y="611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2E67AE3-78D1-4B85-B143-99C273AFF6CC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83191"/>
            <a:ext cx="12192000" cy="18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68" y="5983628"/>
            <a:ext cx="2246232" cy="647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88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6" r:id="rId4"/>
    <p:sldLayoutId id="2147483673" r:id="rId5"/>
    <p:sldLayoutId id="2147483664" r:id="rId6"/>
    <p:sldLayoutId id="2147483668" r:id="rId7"/>
    <p:sldLayoutId id="2147483677" r:id="rId8"/>
    <p:sldLayoutId id="2147483678" r:id="rId9"/>
    <p:sldLayoutId id="2147483670" r:id="rId10"/>
    <p:sldLayoutId id="2147483674" r:id="rId11"/>
    <p:sldLayoutId id="2147483691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00164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s-ES" sz="2400" b="1" i="1" kern="1200" dirty="0" smtClean="0">
          <a:solidFill>
            <a:srgbClr val="C00000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000"/>
        </a:spcBef>
        <a:buFont typeface="Arial Narrow" panose="020B0606020202030204" pitchFamily="34" charset="0"/>
        <a:buChar char="–"/>
        <a:defRPr sz="2200" b="1" kern="1200">
          <a:solidFill>
            <a:schemeClr val="bg2">
              <a:lumMod val="25000"/>
            </a:schemeClr>
          </a:solidFill>
          <a:latin typeface="Arial Narrow" panose="020B0606020202030204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bg2">
              <a:lumMod val="25000"/>
            </a:schemeClr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000"/>
        </a:spcBef>
        <a:buFont typeface="Helvetica" panose="020B0604020202020204" pitchFamily="34" charset="0"/>
        <a:buChar char="–"/>
        <a:defRPr sz="1800" kern="1200">
          <a:solidFill>
            <a:schemeClr val="bg2">
              <a:lumMod val="25000"/>
            </a:schemeClr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000"/>
        </a:spcBef>
        <a:buFont typeface="Helvetica" panose="020B0604020202020204" pitchFamily="34" charset="0"/>
        <a:buChar char="»"/>
        <a:defRPr sz="1600" kern="1200">
          <a:solidFill>
            <a:schemeClr val="bg2">
              <a:lumMod val="50000"/>
            </a:schemeClr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comments" Target="../comments/comment2.xml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3.xml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comments" Target="../comments/commen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comments" Target="../comments/commen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comments" Target="../comments/commen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comments" Target="../comments/commen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comments" Target="../comments/commen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comments" Target="../comments/commen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comments" Target="../comments/commen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comments" Target="../comments/commen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comments" Target="../comments/comment15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comments" Target="../comments/commen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019800" y="2819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 i="1">
                <a:solidFill>
                  <a:srgbClr val="BE0E3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 b="1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CO" sz="1800" b="0" i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3441030" y="3704166"/>
            <a:ext cx="8077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 i="1">
                <a:solidFill>
                  <a:srgbClr val="BE0E3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 b="1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es-CO" sz="4000" i="0" dirty="0">
                <a:solidFill>
                  <a:srgbClr val="001F3A"/>
                </a:solidFill>
              </a:rPr>
              <a:t>Evolución de Mercado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es-CO" sz="4000" i="0" dirty="0">
                <a:solidFill>
                  <a:srgbClr val="001F3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2069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1 Título"/>
          <p:cNvSpPr>
            <a:spLocks noGrp="1"/>
          </p:cNvSpPr>
          <p:nvPr>
            <p:ph type="title" idx="4294967295"/>
          </p:nvPr>
        </p:nvSpPr>
        <p:spPr>
          <a:xfrm>
            <a:off x="191344" y="14290"/>
            <a:ext cx="8229600" cy="510132"/>
          </a:xfrm>
        </p:spPr>
        <p:txBody>
          <a:bodyPr/>
          <a:lstStyle/>
          <a:p>
            <a:r>
              <a:rPr lang="es-ES" altLang="es-CO" dirty="0"/>
              <a:t>Informe de la Administración</a:t>
            </a:r>
            <a:endParaRPr lang="es-ES" dirty="0"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9219" name="12 Marcador de contenido"/>
          <p:cNvSpPr>
            <a:spLocks noGrp="1"/>
          </p:cNvSpPr>
          <p:nvPr>
            <p:ph idx="4294967295"/>
          </p:nvPr>
        </p:nvSpPr>
        <p:spPr>
          <a:xfrm>
            <a:off x="335360" y="524423"/>
            <a:ext cx="10225136" cy="744338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>
                <a:latin typeface="Arial Narrow" pitchFamily="34" charset="0"/>
                <a:ea typeface="ＭＳ Ｐゴシック" pitchFamily="-111" charset="-128"/>
              </a:rPr>
              <a:t>Volumen Operado</a:t>
            </a:r>
          </a:p>
          <a:p>
            <a:pPr lvl="1"/>
            <a:r>
              <a:rPr lang="es-ES_tradnl" dirty="0">
                <a:latin typeface="Arial Narrow" pitchFamily="34" charset="0"/>
                <a:ea typeface="ＭＳ Ｐゴシック" pitchFamily="-111" charset="-128"/>
              </a:rPr>
              <a:t>Ranking: No Estandarizados año 2019– Con </a:t>
            </a:r>
            <a:r>
              <a:rPr lang="es-ES_tradnl" dirty="0">
                <a:ea typeface="ＭＳ Ｐゴシック" pitchFamily="-111" charset="-128"/>
              </a:rPr>
              <a:t>Simultáneas y Repos</a:t>
            </a:r>
            <a:endParaRPr lang="es-ES_tradnl" dirty="0">
              <a:latin typeface="Arial Narrow" pitchFamily="34" charset="0"/>
              <a:ea typeface="ＭＳ Ｐゴシック" pitchFamily="-111" charset="-128"/>
            </a:endParaRP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B37ADF8F-C88C-4DC4-A7B3-5326052576C7}"/>
              </a:ext>
            </a:extLst>
          </p:cNvPr>
          <p:cNvSpPr txBox="1">
            <a:spLocks/>
          </p:cNvSpPr>
          <p:nvPr/>
        </p:nvSpPr>
        <p:spPr>
          <a:xfrm>
            <a:off x="4941134" y="611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A618CA-0A22-4600-AF2B-75413C5BB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277" y="1270903"/>
            <a:ext cx="2542064" cy="520883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D9F5A1A-CA03-46AB-91F2-5B6AFB964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688" y="1633553"/>
            <a:ext cx="4002682" cy="3538334"/>
          </a:xfrm>
          <a:prstGeom prst="rect">
            <a:avLst/>
          </a:prstGeom>
        </p:spPr>
      </p:pic>
      <p:sp>
        <p:nvSpPr>
          <p:cNvPr id="11" name="7 CuadroTexto">
            <a:extLst>
              <a:ext uri="{FF2B5EF4-FFF2-40B4-BE49-F238E27FC236}">
                <a16:creationId xmlns:a16="http://schemas.microsoft.com/office/drawing/2014/main" id="{77433FA4-AFF5-48C0-A50C-078A9C721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095" y="6424494"/>
            <a:ext cx="23379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ea typeface="ＭＳ Ｐゴシック" pitchFamily="-111" charset="-128"/>
                <a:cs typeface="+mn-cs"/>
              </a:rPr>
              <a:t>Hasta el </a:t>
            </a:r>
            <a:r>
              <a:rPr lang="es-ES" sz="1100" dirty="0">
                <a:solidFill>
                  <a:prstClr val="black"/>
                </a:solidFill>
                <a:latin typeface="Arial Narrow" pitchFamily="-111" charset="0"/>
                <a:ea typeface="ＭＳ Ｐゴシック" pitchFamily="-111" charset="-128"/>
              </a:rPr>
              <a:t>28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cs typeface="+mn-cs"/>
              </a:rPr>
              <a:t> de febrero 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ea typeface="ＭＳ Ｐゴシック" pitchFamily="-111" charset="-128"/>
                <a:cs typeface="+mn-cs"/>
              </a:rPr>
              <a:t>de 2019</a:t>
            </a:r>
          </a:p>
        </p:txBody>
      </p:sp>
    </p:spTree>
    <p:extLst>
      <p:ext uri="{BB962C8B-B14F-4D97-AF65-F5344CB8AC3E}">
        <p14:creationId xmlns:p14="http://schemas.microsoft.com/office/powerpoint/2010/main" val="123052532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1 Título"/>
          <p:cNvSpPr>
            <a:spLocks noGrp="1"/>
          </p:cNvSpPr>
          <p:nvPr>
            <p:ph type="title" idx="4294967295"/>
          </p:nvPr>
        </p:nvSpPr>
        <p:spPr>
          <a:xfrm>
            <a:off x="263352" y="74717"/>
            <a:ext cx="8229600" cy="545972"/>
          </a:xfrm>
        </p:spPr>
        <p:txBody>
          <a:bodyPr/>
          <a:lstStyle/>
          <a:p>
            <a:r>
              <a:rPr lang="es-ES" altLang="es-CO" dirty="0"/>
              <a:t>Informe de la Administración</a:t>
            </a:r>
            <a:endParaRPr lang="es-ES" dirty="0"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9219" name="12 Marcador de contenido"/>
          <p:cNvSpPr>
            <a:spLocks noGrp="1"/>
          </p:cNvSpPr>
          <p:nvPr>
            <p:ph idx="4294967295"/>
          </p:nvPr>
        </p:nvSpPr>
        <p:spPr>
          <a:xfrm>
            <a:off x="407368" y="660360"/>
            <a:ext cx="9001000" cy="680408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>
                <a:latin typeface="Arial Narrow" pitchFamily="34" charset="0"/>
                <a:ea typeface="ＭＳ Ｐゴシック" pitchFamily="-111" charset="-128"/>
              </a:rPr>
              <a:t>Volumen Operado</a:t>
            </a:r>
          </a:p>
          <a:p>
            <a:pPr lvl="1"/>
            <a:r>
              <a:rPr lang="es-ES_tradnl" dirty="0">
                <a:latin typeface="Arial Narrow" pitchFamily="34" charset="0"/>
                <a:ea typeface="ＭＳ Ｐゴシック" pitchFamily="-111" charset="-128"/>
              </a:rPr>
              <a:t>Ranking: No Estandarizados </a:t>
            </a:r>
            <a:r>
              <a:rPr lang="es-ES_tradnl" dirty="0">
                <a:ea typeface="ＭＳ Ｐゴシック" pitchFamily="-111" charset="-128"/>
              </a:rPr>
              <a:t>año</a:t>
            </a:r>
            <a:r>
              <a:rPr lang="es-ES_tradnl" dirty="0">
                <a:latin typeface="Arial Narrow" pitchFamily="34" charset="0"/>
                <a:ea typeface="ＭＳ Ｐゴシック" pitchFamily="-111" charset="-128"/>
              </a:rPr>
              <a:t> 2019 – </a:t>
            </a:r>
            <a:r>
              <a:rPr lang="es-ES_tradnl" dirty="0">
                <a:ea typeface="ＭＳ Ｐゴシック" pitchFamily="-111" charset="-128"/>
              </a:rPr>
              <a:t>Sin Simultáneas y Repos</a:t>
            </a:r>
            <a:endParaRPr lang="es-ES_tradnl" dirty="0">
              <a:latin typeface="Arial Narrow" pitchFamily="34" charset="0"/>
              <a:ea typeface="ＭＳ Ｐゴシック" pitchFamily="-111" charset="-128"/>
            </a:endParaRP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EA70B1AF-FAB3-41EB-A1A3-5380306B0385}"/>
              </a:ext>
            </a:extLst>
          </p:cNvPr>
          <p:cNvSpPr txBox="1">
            <a:spLocks/>
          </p:cNvSpPr>
          <p:nvPr/>
        </p:nvSpPr>
        <p:spPr>
          <a:xfrm>
            <a:off x="4941134" y="611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72634F0E-9A86-4CD9-A59C-3331AF557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095" y="6424494"/>
            <a:ext cx="23379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ea typeface="ＭＳ Ｐゴシック" pitchFamily="-111" charset="-128"/>
                <a:cs typeface="+mn-cs"/>
              </a:rPr>
              <a:t>Hasta el </a:t>
            </a:r>
            <a:r>
              <a:rPr lang="es-ES" sz="1100" dirty="0">
                <a:solidFill>
                  <a:prstClr val="black"/>
                </a:solidFill>
                <a:latin typeface="Arial Narrow" pitchFamily="-111" charset="0"/>
                <a:ea typeface="ＭＳ Ｐゴシック" pitchFamily="-111" charset="-128"/>
              </a:rPr>
              <a:t>28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cs typeface="+mn-cs"/>
              </a:rPr>
              <a:t> de febrero 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ea typeface="ＭＳ Ｐゴシック" pitchFamily="-111" charset="-128"/>
                <a:cs typeface="+mn-cs"/>
              </a:rPr>
              <a:t>de 2019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F626F36-94FA-4761-902E-A2A2F8D75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1704448"/>
            <a:ext cx="3227975" cy="404648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FDABB2E-F833-4DBB-8C21-FA1B5D662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008" y="1808067"/>
            <a:ext cx="38100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3552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8 Título"/>
          <p:cNvSpPr txBox="1">
            <a:spLocks/>
          </p:cNvSpPr>
          <p:nvPr/>
        </p:nvSpPr>
        <p:spPr>
          <a:xfrm>
            <a:off x="707572" y="339268"/>
            <a:ext cx="10515600" cy="700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rgbClr val="00164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3400" b="1" i="0" u="none" strike="noStrike" kern="1200" cap="none" spc="0" normalizeH="0" baseline="0" noProof="0">
                <a:ln>
                  <a:noFill/>
                </a:ln>
                <a:solidFill>
                  <a:srgbClr val="001642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j-cs"/>
              </a:rPr>
              <a:t>Informe de la Administración</a:t>
            </a:r>
            <a:endParaRPr kumimoji="0" lang="es-ES" altLang="es-CO" sz="3400" b="1" i="0" u="none" strike="noStrike" kern="1200" cap="none" spc="0" normalizeH="0" baseline="0" noProof="0" dirty="0">
              <a:ln>
                <a:noFill/>
              </a:ln>
              <a:solidFill>
                <a:srgbClr val="001642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j-cs"/>
            </a:endParaRPr>
          </a:p>
        </p:txBody>
      </p:sp>
      <p:sp>
        <p:nvSpPr>
          <p:cNvPr id="11" name="15 Marcador de contenido"/>
          <p:cNvSpPr txBox="1">
            <a:spLocks/>
          </p:cNvSpPr>
          <p:nvPr/>
        </p:nvSpPr>
        <p:spPr>
          <a:xfrm>
            <a:off x="968828" y="1003766"/>
            <a:ext cx="10109200" cy="4916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s-ES" sz="1800" b="1" i="1" kern="1200" dirty="0" smtClean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 Narrow" panose="020B0606020202030204" pitchFamily="34" charset="0"/>
              <a:buChar char="–"/>
              <a:defRPr sz="1650" b="1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42975" indent="-25717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b="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Helvetica" panose="020B0604020202020204" pitchFamily="34" charset="0"/>
              <a:buChar char="–"/>
              <a:defRPr sz="135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Helvetica" panose="020B0604020202020204" pitchFamily="34" charset="0"/>
              <a:buChar char="»"/>
              <a:defRPr sz="1200" kern="120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altLang="es-CO" sz="24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Gestión de Operaciones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Char char="–"/>
              <a:tabLst/>
              <a:defRPr/>
            </a:pPr>
            <a:r>
              <a:rPr kumimoji="0" lang="es-CO" altLang="es-CO" sz="22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Entidades Participantes, Consolidado 2008 – Febrero - 2019</a:t>
            </a:r>
            <a:r>
              <a:rPr kumimoji="0" lang="es-CO" altLang="es-CO" sz="165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*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Char char="–"/>
              <a:tabLst/>
              <a:defRPr/>
            </a:pPr>
            <a:endParaRPr kumimoji="0" lang="es-CO" altLang="es-CO" sz="165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DBB302F-2ED8-4B95-A3B0-D00E6DC7E3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941134" y="6114611"/>
            <a:ext cx="27432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61F2EA-6730-4D61-B6AF-C6037CCDAB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24791"/>
            <a:ext cx="2743200" cy="365125"/>
          </a:xfrm>
        </p:spPr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28 de Febrero de 2019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A8ACA8-0DCD-47EE-B842-426FC8725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973980"/>
            <a:ext cx="7331326" cy="388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677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1 CuadroTexto"/>
          <p:cNvSpPr txBox="1">
            <a:spLocks noChangeArrowheads="1"/>
          </p:cNvSpPr>
          <p:nvPr/>
        </p:nvSpPr>
        <p:spPr bwMode="auto">
          <a:xfrm>
            <a:off x="1769095" y="5513735"/>
            <a:ext cx="1285875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7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-111" charset="0"/>
                <a:ea typeface="+mn-ea"/>
                <a:cs typeface="+mn-cs"/>
              </a:rPr>
              <a:t>Con simultáneas</a:t>
            </a:r>
          </a:p>
        </p:txBody>
      </p:sp>
      <p:sp>
        <p:nvSpPr>
          <p:cNvPr id="11" name="18 Título"/>
          <p:cNvSpPr txBox="1">
            <a:spLocks/>
          </p:cNvSpPr>
          <p:nvPr/>
        </p:nvSpPr>
        <p:spPr>
          <a:xfrm>
            <a:off x="707572" y="339268"/>
            <a:ext cx="10515600" cy="700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rgbClr val="00164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3400" b="1" i="0" u="none" strike="noStrike" kern="1200" cap="none" spc="0" normalizeH="0" baseline="0" noProof="0" dirty="0">
                <a:ln>
                  <a:noFill/>
                </a:ln>
                <a:solidFill>
                  <a:srgbClr val="001642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j-cs"/>
              </a:rPr>
              <a:t>Informe de la Administración</a:t>
            </a:r>
          </a:p>
        </p:txBody>
      </p:sp>
      <p:sp>
        <p:nvSpPr>
          <p:cNvPr id="13" name="17 Marcador de contenido"/>
          <p:cNvSpPr txBox="1">
            <a:spLocks/>
          </p:cNvSpPr>
          <p:nvPr/>
        </p:nvSpPr>
        <p:spPr>
          <a:xfrm>
            <a:off x="838200" y="936357"/>
            <a:ext cx="7886700" cy="4858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400" b="1" i="1" kern="1200" dirty="0" smtClean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 Narrow" panose="020B0606020202030204" pitchFamily="34" charset="0"/>
              <a:buChar char="–"/>
              <a:defRPr sz="2200" b="1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Helvetica" panose="020B0604020202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Helvetica" panose="020B0604020202020204" pitchFamily="34" charset="0"/>
              <a:buChar char="»"/>
              <a:defRPr sz="1600" kern="120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altLang="es-CO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Gestión de Operaciones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Char char="–"/>
              <a:tabLst/>
              <a:defRPr/>
            </a:pPr>
            <a:r>
              <a:rPr kumimoji="0" lang="es-CO" alt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Operaciones de Mercado y de Registro (2008 – Febrero 2019*)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34993B9-0DED-489F-AD9F-D3D817FCE0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D834B0-5D0D-4FAB-BD03-EB76E9553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28 de Febrero de 2019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4427C3-45EB-456D-8A25-9A5BC50F6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649" y="1804003"/>
            <a:ext cx="8067304" cy="362783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63FD743-52CD-4C52-B1B8-353AAC91C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9039" y="5376309"/>
            <a:ext cx="3382619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3894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11 CuadroTexto"/>
          <p:cNvSpPr txBox="1">
            <a:spLocks noChangeArrowheads="1"/>
          </p:cNvSpPr>
          <p:nvPr/>
        </p:nvSpPr>
        <p:spPr bwMode="auto">
          <a:xfrm>
            <a:off x="2287271" y="5902306"/>
            <a:ext cx="128587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2400" b="1" i="1">
                <a:solidFill>
                  <a:srgbClr val="BE0E3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 b="1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CO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Sin simultáneas</a:t>
            </a:r>
          </a:p>
        </p:txBody>
      </p:sp>
      <p:sp>
        <p:nvSpPr>
          <p:cNvPr id="10" name="18 Título"/>
          <p:cNvSpPr>
            <a:spLocks noGrp="1"/>
          </p:cNvSpPr>
          <p:nvPr>
            <p:ph type="title"/>
          </p:nvPr>
        </p:nvSpPr>
        <p:spPr>
          <a:xfrm>
            <a:off x="707572" y="339268"/>
            <a:ext cx="10515600" cy="700635"/>
          </a:xfrm>
        </p:spPr>
        <p:txBody>
          <a:bodyPr/>
          <a:lstStyle/>
          <a:p>
            <a:r>
              <a:rPr lang="es-ES" altLang="es-CO" dirty="0">
                <a:ea typeface="ＭＳ Ｐゴシック" panose="020B0600070205080204" pitchFamily="34" charset="-128"/>
              </a:rPr>
              <a:t>Informe de la Administración</a:t>
            </a:r>
            <a:endParaRPr lang="es-ES" altLang="es-CO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" name="17 Marcador de contenido"/>
          <p:cNvSpPr txBox="1">
            <a:spLocks/>
          </p:cNvSpPr>
          <p:nvPr/>
        </p:nvSpPr>
        <p:spPr>
          <a:xfrm>
            <a:off x="838200" y="947195"/>
            <a:ext cx="7570787" cy="4189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400" b="1" i="1" kern="1200" dirty="0" smtClean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 Narrow" panose="020B0606020202030204" pitchFamily="34" charset="0"/>
              <a:buChar char="–"/>
              <a:defRPr sz="2200" b="1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Helvetica" panose="020B0604020202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Helvetica" panose="020B0604020202020204" pitchFamily="34" charset="0"/>
              <a:buChar char="»"/>
              <a:defRPr sz="1600" kern="120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altLang="es-CO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Gestión de Operaciones - Derivados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Char char="–"/>
              <a:tabLst/>
              <a:defRPr/>
            </a:pPr>
            <a:r>
              <a:rPr kumimoji="0" lang="es-CO" alt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Operaciones de Mercado y de Registro (2008 – Febrero 2019*)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0D83990-2D81-4DD0-8EEE-51D0357CE6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A2667D4-3B06-4127-A356-9167FDCAD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Hasta el 28 de Febrero de 2019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A3CE811-60A0-4DA3-BDD2-E0968531E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738464"/>
            <a:ext cx="7054619" cy="371635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9240D71-D581-4C37-BF0D-A063BDC44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775" y="5454819"/>
            <a:ext cx="3761278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9867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CuadroTexto 1"/>
          <p:cNvSpPr txBox="1">
            <a:spLocks noChangeArrowheads="1"/>
          </p:cNvSpPr>
          <p:nvPr/>
        </p:nvSpPr>
        <p:spPr bwMode="auto">
          <a:xfrm>
            <a:off x="8685611" y="5319713"/>
            <a:ext cx="184731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 i="1">
                <a:solidFill>
                  <a:srgbClr val="BE0E3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 b="1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18 Título"/>
          <p:cNvSpPr txBox="1">
            <a:spLocks/>
          </p:cNvSpPr>
          <p:nvPr/>
        </p:nvSpPr>
        <p:spPr>
          <a:xfrm>
            <a:off x="707572" y="339268"/>
            <a:ext cx="10515600" cy="700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rgbClr val="00164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3400" b="1" i="0" u="none" strike="noStrike" kern="1200" cap="none" spc="0" normalizeH="0" baseline="0" noProof="0" dirty="0">
                <a:ln>
                  <a:noFill/>
                </a:ln>
                <a:solidFill>
                  <a:srgbClr val="001642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j-cs"/>
              </a:rPr>
              <a:t>Informe de la Administración</a:t>
            </a:r>
          </a:p>
        </p:txBody>
      </p:sp>
      <p:sp>
        <p:nvSpPr>
          <p:cNvPr id="12" name="17 Marcador de contenido"/>
          <p:cNvSpPr txBox="1">
            <a:spLocks/>
          </p:cNvSpPr>
          <p:nvPr/>
        </p:nvSpPr>
        <p:spPr>
          <a:xfrm>
            <a:off x="838200" y="1022082"/>
            <a:ext cx="7886700" cy="918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400" b="1" i="1" kern="1200" dirty="0" smtClean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 Narrow" panose="020B0606020202030204" pitchFamily="34" charset="0"/>
              <a:buChar char="–"/>
              <a:defRPr sz="2200" b="1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Helvetica" panose="020B0604020202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Helvetica" panose="020B0604020202020204" pitchFamily="34" charset="0"/>
              <a:buChar char="»"/>
              <a:defRPr sz="1600" kern="120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altLang="es-CO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Gestión de Operaciones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Char char="–"/>
              <a:tabLst/>
              <a:defRPr/>
            </a:pPr>
            <a:r>
              <a:rPr kumimoji="0" lang="es-CO" alt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Operaciones </a:t>
            </a:r>
            <a:r>
              <a:rPr lang="es-CO" altLang="es-CO" sz="2000" dirty="0">
                <a:solidFill>
                  <a:srgbClr val="E7E6E6">
                    <a:lumMod val="25000"/>
                  </a:srgbClr>
                </a:solidFill>
                <a:ea typeface="ＭＳ Ｐゴシック" panose="020B0600070205080204" pitchFamily="34" charset="-128"/>
              </a:rPr>
              <a:t>Febrero</a:t>
            </a:r>
            <a:r>
              <a:rPr kumimoji="0" lang="es-CO" alt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 2019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618DE1D-C988-4915-BAAB-9AF7A79DF2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DF47B61-62A9-4029-AE48-96DB4A1E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28 de Febrero de 2019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40B57B-4028-4899-9153-919C52594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134" y="1811386"/>
            <a:ext cx="9601200" cy="39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69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18 Título"/>
          <p:cNvSpPr>
            <a:spLocks noGrp="1"/>
          </p:cNvSpPr>
          <p:nvPr>
            <p:ph type="title"/>
          </p:nvPr>
        </p:nvSpPr>
        <p:spPr>
          <a:xfrm>
            <a:off x="632717" y="321447"/>
            <a:ext cx="10515600" cy="700635"/>
          </a:xfrm>
        </p:spPr>
        <p:txBody>
          <a:bodyPr/>
          <a:lstStyle/>
          <a:p>
            <a:r>
              <a:rPr lang="es-ES" altLang="es-CO" dirty="0">
                <a:latin typeface="Arial Narrow" panose="020B0606020202030204" pitchFamily="34" charset="0"/>
                <a:ea typeface="ＭＳ Ｐゴシック" panose="020B0600070205080204" pitchFamily="34" charset="-128"/>
              </a:rPr>
              <a:t>Informe de la Administración</a:t>
            </a:r>
          </a:p>
        </p:txBody>
      </p:sp>
      <p:sp>
        <p:nvSpPr>
          <p:cNvPr id="18434" name="17 Marcador de contenido"/>
          <p:cNvSpPr>
            <a:spLocks noGrp="1"/>
          </p:cNvSpPr>
          <p:nvPr>
            <p:ph idx="4294967295"/>
          </p:nvPr>
        </p:nvSpPr>
        <p:spPr>
          <a:xfrm>
            <a:off x="838200" y="1022082"/>
            <a:ext cx="7886700" cy="1105101"/>
          </a:xfrm>
        </p:spPr>
        <p:txBody>
          <a:bodyPr/>
          <a:lstStyle/>
          <a:p>
            <a:r>
              <a:rPr lang="es-ES" altLang="es-CO" dirty="0">
                <a:latin typeface="Arial Narrow" panose="020B0606020202030204" pitchFamily="34" charset="0"/>
                <a:ea typeface="ＭＳ Ｐゴシック" panose="020B0600070205080204" pitchFamily="34" charset="-128"/>
              </a:rPr>
              <a:t>Gestión de Operaciones</a:t>
            </a:r>
          </a:p>
          <a:p>
            <a:pPr lvl="1"/>
            <a:r>
              <a:rPr lang="es-ES" altLang="es-CO" sz="2000" dirty="0">
                <a:ea typeface="ＭＳ Ｐゴシック" panose="020B0600070205080204" pitchFamily="34" charset="-128"/>
              </a:rPr>
              <a:t>Operaciones Febrero 2019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0165187" y="3916669"/>
            <a:ext cx="16237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Participación de 12 SCB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165187" y="4178279"/>
            <a:ext cx="19290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Total de operaciones repo  </a:t>
            </a:r>
            <a:r>
              <a:rPr lang="es-CO" sz="1100" dirty="0">
                <a:solidFill>
                  <a:prstClr val="black"/>
                </a:solidFill>
                <a:latin typeface="Arial Narrow" panose="020B0606020202030204" pitchFamily="34" charset="0"/>
              </a:rPr>
              <a:t>Feb</a:t>
            </a: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19: </a:t>
            </a:r>
            <a:r>
              <a:rPr lang="es-CO" sz="1100" dirty="0">
                <a:solidFill>
                  <a:prstClr val="black"/>
                </a:solidFill>
                <a:latin typeface="Arial Narrow" panose="020B0606020202030204" pitchFamily="34" charset="0"/>
              </a:rPr>
              <a:t>1.020</a:t>
            </a: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9F00ADC-7A62-45DB-8130-E1A0BE520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D65451-452C-42EC-B244-1DA75F415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28 de Febrero de 2019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15E25D3-3FF8-4676-9EFE-61543D1AD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449" y="1832450"/>
            <a:ext cx="8679159" cy="385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6075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8 Título"/>
          <p:cNvSpPr>
            <a:spLocks noGrp="1"/>
          </p:cNvSpPr>
          <p:nvPr>
            <p:ph type="title"/>
          </p:nvPr>
        </p:nvSpPr>
        <p:spPr>
          <a:xfrm>
            <a:off x="707572" y="339268"/>
            <a:ext cx="10515600" cy="700635"/>
          </a:xfrm>
        </p:spPr>
        <p:txBody>
          <a:bodyPr/>
          <a:lstStyle/>
          <a:p>
            <a:r>
              <a:rPr lang="es-ES" altLang="es-CO" dirty="0">
                <a:ea typeface="ＭＳ Ｐゴシック" panose="020B0600070205080204" pitchFamily="34" charset="-128"/>
              </a:rPr>
              <a:t>Informe de la Administración</a:t>
            </a:r>
            <a:endParaRPr lang="es-ES" altLang="es-CO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12 Marcador de contenido"/>
          <p:cNvSpPr txBox="1">
            <a:spLocks/>
          </p:cNvSpPr>
          <p:nvPr/>
        </p:nvSpPr>
        <p:spPr>
          <a:xfrm>
            <a:off x="838200" y="1212216"/>
            <a:ext cx="8229600" cy="97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romanUcPeriod"/>
              <a:defRPr lang="es-ES" sz="2400" b="1" i="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 Narrow" panose="020B0606020202030204" pitchFamily="34" charset="0"/>
              <a:buChar char="–"/>
              <a:defRPr sz="2200" b="1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Helvetica" panose="020B0604020202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Helvetica" panose="020B0604020202020204" pitchFamily="34" charset="0"/>
              <a:buChar char="»"/>
              <a:defRPr sz="1600" kern="120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CO" sz="2400" b="1" i="1" u="none" strike="noStrike" kern="1200" cap="none" spc="0" normalizeH="0" baseline="0" noProof="0" dirty="0">
                <a:ln>
                  <a:noFill/>
                </a:ln>
                <a:solidFill>
                  <a:srgbClr val="BE0E32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Gestión de Operaciones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s-ES" altLang="es-CO" sz="2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Participación por tipo de producto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s-ES" altLang="es-CO" sz="22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9048274-6CF8-49DB-AED4-EE66005D8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F6C932-6AD7-43DE-B8C2-BF696B3F5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28 de Febrero de 2019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B32BCFC-A0E2-40F5-A7B3-9AD9556EB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888" y="1993461"/>
            <a:ext cx="2718621" cy="41211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4C91E9A-8B26-4961-81FC-4AF59563E3E2}"/>
              </a:ext>
            </a:extLst>
          </p:cNvPr>
          <p:cNvSpPr txBox="1"/>
          <p:nvPr/>
        </p:nvSpPr>
        <p:spPr>
          <a:xfrm>
            <a:off x="7684334" y="5522673"/>
            <a:ext cx="35285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>
                <a:latin typeface="Arial Narrow" panose="020B0606020202030204" pitchFamily="34" charset="0"/>
              </a:rPr>
              <a:t>* Promedio mensual del valor del Importe en Efectivo de las operaciones</a:t>
            </a:r>
          </a:p>
        </p:txBody>
      </p:sp>
    </p:spTree>
    <p:extLst>
      <p:ext uri="{BB962C8B-B14F-4D97-AF65-F5344CB8AC3E}">
        <p14:creationId xmlns:p14="http://schemas.microsoft.com/office/powerpoint/2010/main" val="95869979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11 Marcador de contenido"/>
          <p:cNvSpPr>
            <a:spLocks noGrp="1"/>
          </p:cNvSpPr>
          <p:nvPr>
            <p:ph idx="4294967295"/>
          </p:nvPr>
        </p:nvSpPr>
        <p:spPr>
          <a:xfrm>
            <a:off x="707572" y="1299387"/>
            <a:ext cx="6172200" cy="3334941"/>
          </a:xfrm>
        </p:spPr>
        <p:txBody>
          <a:bodyPr/>
          <a:lstStyle/>
          <a:p>
            <a:r>
              <a:rPr lang="es-ES_tradnl" altLang="es-CO" dirty="0">
                <a:latin typeface="Arial Narrow" panose="020B0606020202030204" pitchFamily="34" charset="0"/>
                <a:ea typeface="ＭＳ Ｐゴシック" panose="020B0600070205080204" pitchFamily="34" charset="-128"/>
              </a:rPr>
              <a:t>Gestión de Operaciones</a:t>
            </a:r>
          </a:p>
          <a:p>
            <a:endParaRPr lang="es-ES" altLang="es-CO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" name="18 Título"/>
          <p:cNvSpPr>
            <a:spLocks noGrp="1"/>
          </p:cNvSpPr>
          <p:nvPr>
            <p:ph type="title"/>
          </p:nvPr>
        </p:nvSpPr>
        <p:spPr>
          <a:xfrm>
            <a:off x="707572" y="339268"/>
            <a:ext cx="10515600" cy="700635"/>
          </a:xfrm>
        </p:spPr>
        <p:txBody>
          <a:bodyPr/>
          <a:lstStyle/>
          <a:p>
            <a:r>
              <a:rPr lang="es-ES" altLang="es-CO" dirty="0">
                <a:ea typeface="ＭＳ Ｐゴシック" panose="020B0600070205080204" pitchFamily="34" charset="-128"/>
              </a:rPr>
              <a:t>Informe de la Administración</a:t>
            </a:r>
            <a:endParaRPr lang="es-ES" altLang="es-CO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A91A2BF-EB00-4C74-9294-AC230887EE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859585-1298-40E7-BDA0-5D5E52BF4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28 de Febrero de 2019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700FEEA-318E-47AA-99D8-A19FF27A5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333" y="1969982"/>
            <a:ext cx="8547333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6972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11 Marcador de contenido"/>
          <p:cNvSpPr>
            <a:spLocks noGrp="1"/>
          </p:cNvSpPr>
          <p:nvPr>
            <p:ph idx="4294967295"/>
          </p:nvPr>
        </p:nvSpPr>
        <p:spPr>
          <a:xfrm>
            <a:off x="707572" y="1039903"/>
            <a:ext cx="6172200" cy="3334941"/>
          </a:xfrm>
        </p:spPr>
        <p:txBody>
          <a:bodyPr/>
          <a:lstStyle/>
          <a:p>
            <a:r>
              <a:rPr lang="es-ES_tradnl" altLang="es-CO" dirty="0">
                <a:latin typeface="Arial Narrow" panose="020B0606020202030204" pitchFamily="34" charset="0"/>
                <a:ea typeface="ＭＳ Ｐゴシック" panose="020B0600070205080204" pitchFamily="34" charset="-128"/>
              </a:rPr>
              <a:t>Gestión de Operaciones</a:t>
            </a:r>
          </a:p>
          <a:p>
            <a:endParaRPr lang="es-ES" altLang="es-CO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" name="18 Título"/>
          <p:cNvSpPr>
            <a:spLocks noGrp="1"/>
          </p:cNvSpPr>
          <p:nvPr>
            <p:ph type="title"/>
          </p:nvPr>
        </p:nvSpPr>
        <p:spPr>
          <a:xfrm>
            <a:off x="707572" y="339268"/>
            <a:ext cx="10515600" cy="700635"/>
          </a:xfrm>
        </p:spPr>
        <p:txBody>
          <a:bodyPr/>
          <a:lstStyle/>
          <a:p>
            <a:r>
              <a:rPr lang="es-ES" altLang="es-CO" dirty="0">
                <a:ea typeface="ＭＳ Ｐゴシック" panose="020B0600070205080204" pitchFamily="34" charset="-128"/>
              </a:rPr>
              <a:t>Informe de la Administración</a:t>
            </a:r>
            <a:endParaRPr lang="es-ES" altLang="es-CO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B97DF1F-9F3C-47D3-99AC-B5EB898C6E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4D9E03-4612-4AAC-BA41-ED11ABDC5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28 de Febrero de 2019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ADB0199-BB82-4D2B-A608-42AEE2CF1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777" y="1645385"/>
            <a:ext cx="8114445" cy="37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5815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1 Título"/>
          <p:cNvSpPr>
            <a:spLocks noGrp="1"/>
          </p:cNvSpPr>
          <p:nvPr>
            <p:ph type="title" idx="4294967295"/>
          </p:nvPr>
        </p:nvSpPr>
        <p:spPr>
          <a:xfrm>
            <a:off x="136493" y="0"/>
            <a:ext cx="8229600" cy="725488"/>
          </a:xfrm>
        </p:spPr>
        <p:txBody>
          <a:bodyPr/>
          <a:lstStyle/>
          <a:p>
            <a:r>
              <a:rPr lang="es-ES" altLang="es-CO" sz="3200" dirty="0"/>
              <a:t>Informe de la Administración</a:t>
            </a:r>
            <a:endParaRPr lang="es-ES" sz="3200" dirty="0"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7171" name="12 Marcador de contenido"/>
          <p:cNvSpPr>
            <a:spLocks noGrp="1"/>
          </p:cNvSpPr>
          <p:nvPr>
            <p:ph idx="4294967295"/>
          </p:nvPr>
        </p:nvSpPr>
        <p:spPr>
          <a:xfrm>
            <a:off x="551383" y="535578"/>
            <a:ext cx="10697641" cy="661174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es-ES_tradnl" dirty="0">
                <a:latin typeface="Arial Narrow" pitchFamily="34" charset="0"/>
                <a:ea typeface="ＭＳ Ｐゴシック" pitchFamily="-111" charset="-128"/>
              </a:rPr>
              <a:t>Volumen Operado</a:t>
            </a:r>
          </a:p>
          <a:p>
            <a:pPr>
              <a:spcBef>
                <a:spcPts val="0"/>
              </a:spcBef>
            </a:pPr>
            <a:endParaRPr lang="es-ES_tradnl" sz="900" dirty="0">
              <a:latin typeface="Arial Narrow" pitchFamily="34" charset="0"/>
              <a:ea typeface="ＭＳ Ｐゴシック" pitchFamily="-111" charset="-128"/>
            </a:endParaRPr>
          </a:p>
          <a:p>
            <a:pPr lvl="1">
              <a:spcBef>
                <a:spcPts val="0"/>
              </a:spcBef>
            </a:pPr>
            <a:r>
              <a:rPr lang="es-ES_tradnl" dirty="0">
                <a:latin typeface="Arial Narrow" pitchFamily="34" charset="0"/>
                <a:ea typeface="ＭＳ Ｐゴシック" pitchFamily="-111" charset="-128"/>
              </a:rPr>
              <a:t>Ranking: Estandarizados y No Estandarizados </a:t>
            </a:r>
            <a:r>
              <a:rPr lang="es-ES_tradnl" dirty="0">
                <a:ea typeface="ＭＳ Ｐゴシック" pitchFamily="-111" charset="-128"/>
              </a:rPr>
              <a:t>febrero 2019</a:t>
            </a:r>
            <a:r>
              <a:rPr lang="es-ES_tradnl" dirty="0">
                <a:latin typeface="Arial Narrow" pitchFamily="34" charset="0"/>
                <a:ea typeface="ＭＳ Ｐゴシック" pitchFamily="-111" charset="-128"/>
              </a:rPr>
              <a:t>– </a:t>
            </a:r>
            <a:r>
              <a:rPr lang="es-ES_tradnl" dirty="0">
                <a:ea typeface="ＭＳ Ｐゴシック" pitchFamily="-111" charset="-128"/>
              </a:rPr>
              <a:t>Con Simultáneas y Repos</a:t>
            </a: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65F6D988-76C4-49FE-B32F-290FAFB561D3}"/>
              </a:ext>
            </a:extLst>
          </p:cNvPr>
          <p:cNvSpPr txBox="1">
            <a:spLocks/>
          </p:cNvSpPr>
          <p:nvPr/>
        </p:nvSpPr>
        <p:spPr>
          <a:xfrm>
            <a:off x="4941134" y="611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7 CuadroTexto">
            <a:extLst>
              <a:ext uri="{FF2B5EF4-FFF2-40B4-BE49-F238E27FC236}">
                <a16:creationId xmlns:a16="http://schemas.microsoft.com/office/drawing/2014/main" id="{1F9976D2-F365-487A-AE1D-8A518BF17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095" y="6424494"/>
            <a:ext cx="23379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ea typeface="ＭＳ Ｐゴシック" pitchFamily="-111" charset="-128"/>
                <a:cs typeface="+mn-cs"/>
              </a:rPr>
              <a:t>Hasta el </a:t>
            </a:r>
            <a:r>
              <a:rPr lang="es-ES" sz="1100" dirty="0">
                <a:solidFill>
                  <a:prstClr val="black"/>
                </a:solidFill>
                <a:latin typeface="Arial Narrow" pitchFamily="-111" charset="0"/>
                <a:ea typeface="ＭＳ Ｐゴシック" pitchFamily="-111" charset="-128"/>
              </a:rPr>
              <a:t>28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cs typeface="+mn-cs"/>
              </a:rPr>
              <a:t> de febrero 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ea typeface="ＭＳ Ｐゴシック" pitchFamily="-111" charset="-128"/>
                <a:cs typeface="+mn-cs"/>
              </a:rPr>
              <a:t>de 2019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D7464C-5054-44B2-A453-F511CCA22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729" y="1108683"/>
            <a:ext cx="2871027" cy="54351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88B2348-15D1-4722-80F5-6B6521F71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952" y="1782360"/>
            <a:ext cx="433387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8131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11 Marcador de contenido"/>
          <p:cNvSpPr>
            <a:spLocks noGrp="1"/>
          </p:cNvSpPr>
          <p:nvPr>
            <p:ph idx="4294967295"/>
          </p:nvPr>
        </p:nvSpPr>
        <p:spPr>
          <a:xfrm>
            <a:off x="838200" y="973142"/>
            <a:ext cx="6172200" cy="3412331"/>
          </a:xfrm>
        </p:spPr>
        <p:txBody>
          <a:bodyPr/>
          <a:lstStyle/>
          <a:p>
            <a:r>
              <a:rPr lang="es-ES_tradnl" altLang="es-CO" dirty="0">
                <a:latin typeface="Arial Narrow" panose="020B0606020202030204" pitchFamily="34" charset="0"/>
                <a:ea typeface="ＭＳ Ｐゴシック" panose="020B0600070205080204" pitchFamily="34" charset="-128"/>
              </a:rPr>
              <a:t>Gestión de Operaciones</a:t>
            </a:r>
          </a:p>
          <a:p>
            <a:endParaRPr lang="es-ES" altLang="es-CO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302893" y="2216596"/>
            <a:ext cx="492443" cy="2424807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-111" charset="-128"/>
                <a:cs typeface="+mn-cs"/>
              </a:rPr>
              <a:t>Monto promedio diario millones de pesos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pitchFamily="-111" charset="-128"/>
              <a:cs typeface="+mn-cs"/>
            </a:endParaRPr>
          </a:p>
        </p:txBody>
      </p:sp>
      <p:sp>
        <p:nvSpPr>
          <p:cNvPr id="11" name="1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CO" dirty="0">
                <a:ea typeface="ＭＳ Ｐゴシック" panose="020B0600070205080204" pitchFamily="34" charset="-128"/>
              </a:rPr>
              <a:t>Informe de la Administración</a:t>
            </a:r>
            <a:endParaRPr lang="es-ES" altLang="es-CO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D2F6CA1-20F1-4A8E-86EB-B35CCC99B2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70C4DE3-0ED0-4BD9-83A3-BE7536F53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28 de Febrero de 2019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446041D-97EE-4C46-8521-1F83C5D1E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826" y="1474839"/>
            <a:ext cx="9865070" cy="441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2122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11 Marcador de contenido"/>
          <p:cNvSpPr>
            <a:spLocks noGrp="1"/>
          </p:cNvSpPr>
          <p:nvPr>
            <p:ph idx="4294967295"/>
          </p:nvPr>
        </p:nvSpPr>
        <p:spPr>
          <a:xfrm>
            <a:off x="707572" y="1200671"/>
            <a:ext cx="6172200" cy="3412331"/>
          </a:xfrm>
        </p:spPr>
        <p:txBody>
          <a:bodyPr/>
          <a:lstStyle/>
          <a:p>
            <a:r>
              <a:rPr lang="es-ES_tradnl" altLang="es-CO" dirty="0">
                <a:latin typeface="Arial Narrow" panose="020B0606020202030204" pitchFamily="34" charset="0"/>
                <a:ea typeface="ＭＳ Ｐゴシック" panose="020B0600070205080204" pitchFamily="34" charset="-128"/>
              </a:rPr>
              <a:t>Gestión de Operaciones</a:t>
            </a:r>
          </a:p>
          <a:p>
            <a:endParaRPr lang="es-ES" altLang="es-CO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18 Título"/>
          <p:cNvSpPr>
            <a:spLocks noGrp="1"/>
          </p:cNvSpPr>
          <p:nvPr>
            <p:ph type="title"/>
          </p:nvPr>
        </p:nvSpPr>
        <p:spPr>
          <a:xfrm>
            <a:off x="707572" y="339268"/>
            <a:ext cx="10515600" cy="700635"/>
          </a:xfrm>
        </p:spPr>
        <p:txBody>
          <a:bodyPr/>
          <a:lstStyle/>
          <a:p>
            <a:r>
              <a:rPr lang="es-ES" altLang="es-CO" dirty="0">
                <a:ea typeface="ＭＳ Ｐゴシック" panose="020B0600070205080204" pitchFamily="34" charset="-128"/>
              </a:rPr>
              <a:t>Informe de la Administración</a:t>
            </a:r>
            <a:endParaRPr lang="es-ES" altLang="es-CO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A82A9B2-63ED-4E6A-BA3D-EA2FC286FF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0215A9-493A-4A41-9A13-287DC4709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28 de Febrero de 2019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326D6B0-1BEE-4CC4-8415-B6AF92B2D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160" y="1743358"/>
            <a:ext cx="7937680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5120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1 Marcador de contenido"/>
          <p:cNvSpPr>
            <a:spLocks noGrp="1"/>
          </p:cNvSpPr>
          <p:nvPr>
            <p:ph idx="4294967295"/>
          </p:nvPr>
        </p:nvSpPr>
        <p:spPr>
          <a:xfrm>
            <a:off x="776253" y="1039903"/>
            <a:ext cx="6172200" cy="3412331"/>
          </a:xfrm>
        </p:spPr>
        <p:txBody>
          <a:bodyPr/>
          <a:lstStyle/>
          <a:p>
            <a:r>
              <a:rPr lang="es-ES_tradnl" altLang="es-CO" dirty="0">
                <a:ea typeface="ＭＳ Ｐゴシック" pitchFamily="-111" charset="-128"/>
              </a:rPr>
              <a:t>Gestión de Operaciones</a:t>
            </a:r>
          </a:p>
          <a:p>
            <a:endParaRPr lang="es-ES" altLang="es-CO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18 Título"/>
          <p:cNvSpPr>
            <a:spLocks noGrp="1"/>
          </p:cNvSpPr>
          <p:nvPr>
            <p:ph type="title"/>
          </p:nvPr>
        </p:nvSpPr>
        <p:spPr>
          <a:xfrm>
            <a:off x="707572" y="339268"/>
            <a:ext cx="10515600" cy="700635"/>
          </a:xfrm>
        </p:spPr>
        <p:txBody>
          <a:bodyPr/>
          <a:lstStyle/>
          <a:p>
            <a:r>
              <a:rPr lang="es-ES" altLang="es-CO" dirty="0">
                <a:ea typeface="ＭＳ Ｐゴシック" panose="020B0600070205080204" pitchFamily="34" charset="-128"/>
              </a:rPr>
              <a:t>Informe de la Administración</a:t>
            </a:r>
            <a:endParaRPr lang="es-ES" altLang="es-CO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BA1B424-CD78-4B22-8206-BF69B7E9AE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202C5E-EDD1-411B-86CA-ABC5E71FD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28 de Febrero de 2019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4184DD6-AEE5-4DE7-B2D7-D8FFEBB08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25" y="1532238"/>
            <a:ext cx="7785267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95700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1 Marcador de contenido"/>
          <p:cNvSpPr txBox="1">
            <a:spLocks/>
          </p:cNvSpPr>
          <p:nvPr/>
        </p:nvSpPr>
        <p:spPr bwMode="auto">
          <a:xfrm>
            <a:off x="707572" y="1028916"/>
            <a:ext cx="6172200" cy="46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 b="1" i="1">
                <a:solidFill>
                  <a:srgbClr val="BE0E3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 b="1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CO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-111" charset="-128"/>
                <a:cs typeface="+mn-cs"/>
              </a:rPr>
              <a:t>Gestión</a:t>
            </a:r>
            <a:r>
              <a:rPr kumimoji="0" lang="es-ES_tradnl" altLang="es-CO" sz="1800" b="1" i="1" u="none" strike="noStrike" kern="1200" cap="none" spc="0" normalizeH="0" baseline="0" noProof="0" dirty="0">
                <a:ln>
                  <a:noFill/>
                </a:ln>
                <a:solidFill>
                  <a:srgbClr val="BE0E32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s-ES_tradnl" altLang="es-CO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-111" charset="-128"/>
                <a:cs typeface="+mn-cs"/>
              </a:rPr>
              <a:t>de Operaciones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es-CO" sz="1800" b="1" i="1" u="none" strike="noStrike" kern="1200" cap="none" spc="0" normalizeH="0" baseline="0" noProof="0" dirty="0">
              <a:ln>
                <a:noFill/>
              </a:ln>
              <a:solidFill>
                <a:srgbClr val="BE0E32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18 Título"/>
          <p:cNvSpPr>
            <a:spLocks noGrp="1"/>
          </p:cNvSpPr>
          <p:nvPr>
            <p:ph type="title"/>
          </p:nvPr>
        </p:nvSpPr>
        <p:spPr>
          <a:xfrm>
            <a:off x="707572" y="339268"/>
            <a:ext cx="10515600" cy="700635"/>
          </a:xfrm>
        </p:spPr>
        <p:txBody>
          <a:bodyPr/>
          <a:lstStyle/>
          <a:p>
            <a:r>
              <a:rPr lang="es-ES" altLang="es-CO" dirty="0">
                <a:ea typeface="ＭＳ Ｐゴシック" panose="020B0600070205080204" pitchFamily="34" charset="-128"/>
              </a:rPr>
              <a:t>Informe de la Administración</a:t>
            </a:r>
            <a:endParaRPr lang="es-ES" altLang="es-CO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BCB79E4-4F14-47C9-ADE9-E7CC8B5F11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14229A-4CAB-4D9A-9CC5-CEFE181CB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28 de Febrero de 2019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8A63573-78DE-4961-9C24-C470A9291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305" y="1494451"/>
            <a:ext cx="7919390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38810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1 Marcador de contenido"/>
          <p:cNvSpPr txBox="1">
            <a:spLocks/>
          </p:cNvSpPr>
          <p:nvPr/>
        </p:nvSpPr>
        <p:spPr bwMode="auto">
          <a:xfrm>
            <a:off x="707572" y="1234962"/>
            <a:ext cx="6172200" cy="46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 b="1" i="1">
                <a:solidFill>
                  <a:srgbClr val="BE0E3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 b="1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CO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-111" charset="-128"/>
                <a:cs typeface="+mn-cs"/>
              </a:rPr>
              <a:t>Gestión</a:t>
            </a:r>
            <a:r>
              <a:rPr kumimoji="0" lang="es-ES_tradnl" altLang="es-CO" sz="1800" b="1" i="1" u="none" strike="noStrike" kern="1200" cap="none" spc="0" normalizeH="0" baseline="0" noProof="0" dirty="0">
                <a:ln>
                  <a:noFill/>
                </a:ln>
                <a:solidFill>
                  <a:srgbClr val="BE0E32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s-ES_tradnl" altLang="es-CO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-111" charset="-128"/>
                <a:cs typeface="+mn-cs"/>
              </a:rPr>
              <a:t>de Operaciones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es-CO" sz="1800" b="1" i="1" u="none" strike="noStrike" kern="1200" cap="none" spc="0" normalizeH="0" baseline="0" noProof="0" dirty="0">
              <a:ln>
                <a:noFill/>
              </a:ln>
              <a:solidFill>
                <a:srgbClr val="BE0E32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18 Título"/>
          <p:cNvSpPr>
            <a:spLocks noGrp="1"/>
          </p:cNvSpPr>
          <p:nvPr>
            <p:ph type="title"/>
          </p:nvPr>
        </p:nvSpPr>
        <p:spPr>
          <a:xfrm>
            <a:off x="707572" y="339268"/>
            <a:ext cx="10515600" cy="700635"/>
          </a:xfrm>
        </p:spPr>
        <p:txBody>
          <a:bodyPr/>
          <a:lstStyle/>
          <a:p>
            <a:r>
              <a:rPr lang="es-ES" altLang="es-CO" dirty="0">
                <a:ea typeface="ＭＳ Ｐゴシック" panose="020B0600070205080204" pitchFamily="34" charset="-128"/>
              </a:rPr>
              <a:t>Informe de la Administración</a:t>
            </a:r>
            <a:endParaRPr lang="es-ES" altLang="es-CO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A529EEE-13C3-4B35-9701-FEE2B65BE7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D167373-17D6-4E05-994E-12B6075F36AE}"/>
              </a:ext>
            </a:extLst>
          </p:cNvPr>
          <p:cNvSpPr txBox="1"/>
          <p:nvPr/>
        </p:nvSpPr>
        <p:spPr>
          <a:xfrm>
            <a:off x="1380116" y="2041790"/>
            <a:ext cx="492443" cy="2393182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-111" charset="-128"/>
                <a:cs typeface="+mn-cs"/>
              </a:rPr>
              <a:t>Monto mensual  millones de pesos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pitchFamily="-111" charset="-128"/>
              <a:cs typeface="+mn-cs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AC529D-D334-498E-AC4F-3E1898A9B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28 de Febrero de 2019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4A83824-DABE-403B-8FDC-D10E5172A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5" y="1757052"/>
            <a:ext cx="9964805" cy="357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18597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15 Marcador de contenido"/>
          <p:cNvSpPr>
            <a:spLocks noGrp="1"/>
          </p:cNvSpPr>
          <p:nvPr>
            <p:ph idx="4294967295"/>
          </p:nvPr>
        </p:nvSpPr>
        <p:spPr>
          <a:xfrm>
            <a:off x="727969" y="1344501"/>
            <a:ext cx="4998244" cy="3547097"/>
          </a:xfrm>
        </p:spPr>
        <p:txBody>
          <a:bodyPr/>
          <a:lstStyle/>
          <a:p>
            <a:r>
              <a:rPr lang="es-ES_tradnl" altLang="es-CO" dirty="0">
                <a:latin typeface="Arial Narrow" panose="020B0606020202030204" pitchFamily="34" charset="0"/>
                <a:ea typeface="ＭＳ Ｐゴシック" panose="020B0600070205080204" pitchFamily="34" charset="-128"/>
              </a:rPr>
              <a:t>Gestión de Operaciones</a:t>
            </a:r>
          </a:p>
          <a:p>
            <a:endParaRPr lang="es-ES" altLang="es-CO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18 Título"/>
          <p:cNvSpPr>
            <a:spLocks noGrp="1"/>
          </p:cNvSpPr>
          <p:nvPr>
            <p:ph type="title"/>
          </p:nvPr>
        </p:nvSpPr>
        <p:spPr>
          <a:xfrm>
            <a:off x="707572" y="339268"/>
            <a:ext cx="10515600" cy="700635"/>
          </a:xfrm>
        </p:spPr>
        <p:txBody>
          <a:bodyPr/>
          <a:lstStyle/>
          <a:p>
            <a:r>
              <a:rPr lang="es-ES" altLang="es-CO" dirty="0">
                <a:ea typeface="ＭＳ Ｐゴシック" panose="020B0600070205080204" pitchFamily="34" charset="-128"/>
              </a:rPr>
              <a:t>Informe de la Administración</a:t>
            </a:r>
            <a:endParaRPr lang="es-ES" altLang="es-CO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AA82D60-6125-4063-BCC3-D62EC44D3A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EE49F96-0459-458A-98B6-E8A6857BADB0}"/>
              </a:ext>
            </a:extLst>
          </p:cNvPr>
          <p:cNvSpPr txBox="1"/>
          <p:nvPr/>
        </p:nvSpPr>
        <p:spPr>
          <a:xfrm>
            <a:off x="723345" y="1884046"/>
            <a:ext cx="338554" cy="290067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900" b="1" i="0" u="none" strike="noStrike" kern="1200" baseline="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defRPr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Monto promedio diario millones de pesos</a:t>
            </a:r>
            <a:endParaRPr kumimoji="0" lang="es-CO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1674833-BF98-45F1-8199-F08D717B6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28 de Febrero de 2019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094673B-3FDD-47AD-B0CC-AB5C249175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93"/>
          <a:stretch/>
        </p:blipFill>
        <p:spPr>
          <a:xfrm>
            <a:off x="952500" y="1705904"/>
            <a:ext cx="7038975" cy="3618572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18443E6C-850D-406F-B1C5-CB65C6FB7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454884"/>
              </p:ext>
            </p:extLst>
          </p:nvPr>
        </p:nvGraphicFramePr>
        <p:xfrm>
          <a:off x="7899166" y="2524126"/>
          <a:ext cx="3882497" cy="2260590"/>
        </p:xfrm>
        <a:graphic>
          <a:graphicData uri="http://schemas.openxmlformats.org/drawingml/2006/table">
            <a:tbl>
              <a:tblPr/>
              <a:tblGrid>
                <a:gridCol w="2415447">
                  <a:extLst>
                    <a:ext uri="{9D8B030D-6E8A-4147-A177-3AD203B41FA5}">
                      <a16:colId xmlns:a16="http://schemas.microsoft.com/office/drawing/2014/main" val="1137603472"/>
                    </a:ext>
                  </a:extLst>
                </a:gridCol>
                <a:gridCol w="1467050">
                  <a:extLst>
                    <a:ext uri="{9D8B030D-6E8A-4147-A177-3AD203B41FA5}">
                      <a16:colId xmlns:a16="http://schemas.microsoft.com/office/drawing/2014/main" val="3898034258"/>
                    </a:ext>
                  </a:extLst>
                </a:gridCol>
              </a:tblGrid>
              <a:tr h="44456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% Crecimiento Respecto a febrero - 18 </a:t>
                      </a:r>
                    </a:p>
                  </a:txBody>
                  <a:tcPr marL="11114" marR="11114" marT="11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% Monto  </a:t>
                      </a:r>
                    </a:p>
                  </a:txBody>
                  <a:tcPr marL="11114" marR="11114" marT="11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89864"/>
                  </a:ext>
                </a:extLst>
              </a:tr>
              <a:tr h="22450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Futuros Renta Fija </a:t>
                      </a:r>
                    </a:p>
                  </a:txBody>
                  <a:tcPr marL="11114" marR="11114" marT="111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-77,21%</a:t>
                      </a:r>
                    </a:p>
                  </a:txBody>
                  <a:tcPr marL="11114" marR="11114" marT="11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825057"/>
                  </a:ext>
                </a:extLst>
              </a:tr>
              <a:tr h="22450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Divisa </a:t>
                      </a:r>
                    </a:p>
                  </a:txBody>
                  <a:tcPr marL="11114" marR="11114" marT="111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12,47%</a:t>
                      </a:r>
                    </a:p>
                  </a:txBody>
                  <a:tcPr marL="11114" marR="11114" marT="11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483835"/>
                  </a:ext>
                </a:extLst>
              </a:tr>
              <a:tr h="24450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Futuros Renta Variable </a:t>
                      </a:r>
                    </a:p>
                  </a:txBody>
                  <a:tcPr marL="11114" marR="11114" marT="111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-5,75%</a:t>
                      </a:r>
                    </a:p>
                  </a:txBody>
                  <a:tcPr marL="11114" marR="11114" marT="11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052766"/>
                  </a:ext>
                </a:extLst>
              </a:tr>
              <a:tr h="22450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Energía </a:t>
                      </a:r>
                    </a:p>
                  </a:txBody>
                  <a:tcPr marL="11114" marR="11114" marT="111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-99,91%</a:t>
                      </a:r>
                    </a:p>
                  </a:txBody>
                  <a:tcPr marL="11114" marR="11114" marT="11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723395"/>
                  </a:ext>
                </a:extLst>
              </a:tr>
              <a:tr h="22450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Futuro OIS </a:t>
                      </a:r>
                    </a:p>
                  </a:txBody>
                  <a:tcPr marL="11114" marR="11114" marT="111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-96,37%</a:t>
                      </a:r>
                    </a:p>
                  </a:txBody>
                  <a:tcPr marL="11114" marR="11114" marT="11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341833"/>
                  </a:ext>
                </a:extLst>
              </a:tr>
              <a:tr h="22450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OIS IBR </a:t>
                      </a:r>
                    </a:p>
                  </a:txBody>
                  <a:tcPr marL="11114" marR="11114" marT="111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-0,03%</a:t>
                      </a:r>
                    </a:p>
                  </a:txBody>
                  <a:tcPr marL="11114" marR="11114" marT="11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16942"/>
                  </a:ext>
                </a:extLst>
              </a:tr>
              <a:tr h="22450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Renta Fija </a:t>
                      </a:r>
                    </a:p>
                  </a:txBody>
                  <a:tcPr marL="11114" marR="11114" marT="111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-18,65%</a:t>
                      </a:r>
                    </a:p>
                  </a:txBody>
                  <a:tcPr marL="11114" marR="11114" marT="11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129636"/>
                  </a:ext>
                </a:extLst>
              </a:tr>
              <a:tr h="22450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Renta Variable </a:t>
                      </a:r>
                    </a:p>
                  </a:txBody>
                  <a:tcPr marL="11114" marR="11114" marT="111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38,02%</a:t>
                      </a:r>
                    </a:p>
                  </a:txBody>
                  <a:tcPr marL="11114" marR="11114" marT="11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0886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77775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2 Marcador de contenido"/>
          <p:cNvSpPr>
            <a:spLocks noGrp="1"/>
          </p:cNvSpPr>
          <p:nvPr>
            <p:ph idx="4294967295"/>
          </p:nvPr>
        </p:nvSpPr>
        <p:spPr>
          <a:xfrm>
            <a:off x="600940" y="1152933"/>
            <a:ext cx="6172200" cy="713184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s-ES_tradnl" dirty="0">
                <a:ea typeface="ＭＳ Ｐゴシック" pitchFamily="-111" charset="-128"/>
              </a:rPr>
              <a:t>Posición Abierta </a:t>
            </a:r>
          </a:p>
          <a:p>
            <a:pPr lvl="1">
              <a:buFont typeface="Arial" charset="0"/>
              <a:buChar char="–"/>
              <a:defRPr/>
            </a:pPr>
            <a:r>
              <a:rPr lang="es-ES_tradnl" dirty="0">
                <a:ea typeface="ＭＳ Ｐゴシック" pitchFamily="-111" charset="-128"/>
              </a:rPr>
              <a:t>Resumen Posición Abierta (2008 – </a:t>
            </a:r>
            <a:r>
              <a:rPr lang="es-CO" dirty="0">
                <a:ea typeface="ＭＳ Ｐゴシック" pitchFamily="-111" charset="-128"/>
              </a:rPr>
              <a:t>febrero</a:t>
            </a:r>
            <a:r>
              <a:rPr lang="es-ES_tradnl" dirty="0">
                <a:ea typeface="ＭＳ Ｐゴシック" pitchFamily="-111" charset="-128"/>
              </a:rPr>
              <a:t> 2019)</a:t>
            </a:r>
          </a:p>
        </p:txBody>
      </p:sp>
      <p:sp>
        <p:nvSpPr>
          <p:cNvPr id="9" name="18 Título"/>
          <p:cNvSpPr>
            <a:spLocks noGrp="1"/>
          </p:cNvSpPr>
          <p:nvPr>
            <p:ph type="title"/>
          </p:nvPr>
        </p:nvSpPr>
        <p:spPr>
          <a:xfrm>
            <a:off x="384514" y="382030"/>
            <a:ext cx="7886700" cy="525476"/>
          </a:xfrm>
        </p:spPr>
        <p:txBody>
          <a:bodyPr/>
          <a:lstStyle/>
          <a:p>
            <a:r>
              <a:rPr lang="es-ES" altLang="es-CO" dirty="0">
                <a:ea typeface="ＭＳ Ｐゴシック" panose="020B0600070205080204" pitchFamily="34" charset="-128"/>
              </a:rPr>
              <a:t>Informe de la Administración</a:t>
            </a:r>
            <a:endParaRPr lang="es-ES" altLang="es-CO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3B4BAAE-D68F-4248-A645-13546F17C9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941134" y="6114611"/>
            <a:ext cx="27432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9133B6-953A-4E21-A718-084F2D46E00B}"/>
              </a:ext>
            </a:extLst>
          </p:cNvPr>
          <p:cNvSpPr txBox="1"/>
          <p:nvPr/>
        </p:nvSpPr>
        <p:spPr>
          <a:xfrm>
            <a:off x="65010" y="2573593"/>
            <a:ext cx="338554" cy="171081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Monto en millones de pesos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ACD845-9BB9-4E24-8909-DA3F4F161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28 de Febrero de 2019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BF578E0-B4E3-4567-BF5D-1433820DB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295" y="5417803"/>
            <a:ext cx="3165490" cy="571500"/>
          </a:xfrm>
          <a:prstGeom prst="rect">
            <a:avLst/>
          </a:prstGeom>
        </p:spPr>
      </p:pic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16925551-344D-4CDB-B53A-B2FAB658A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943197"/>
              </p:ext>
            </p:extLst>
          </p:nvPr>
        </p:nvGraphicFramePr>
        <p:xfrm>
          <a:off x="6514750" y="1093643"/>
          <a:ext cx="5221339" cy="4229100"/>
        </p:xfrm>
        <a:graphic>
          <a:graphicData uri="http://schemas.openxmlformats.org/drawingml/2006/table">
            <a:tbl>
              <a:tblPr/>
              <a:tblGrid>
                <a:gridCol w="1020813">
                  <a:extLst>
                    <a:ext uri="{9D8B030D-6E8A-4147-A177-3AD203B41FA5}">
                      <a16:colId xmlns:a16="http://schemas.microsoft.com/office/drawing/2014/main" val="1446490721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687335850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4225162364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3585592892"/>
                    </a:ext>
                  </a:extLst>
                </a:gridCol>
                <a:gridCol w="682998">
                  <a:extLst>
                    <a:ext uri="{9D8B030D-6E8A-4147-A177-3AD203B41FA5}">
                      <a16:colId xmlns:a16="http://schemas.microsoft.com/office/drawing/2014/main" val="1511535458"/>
                    </a:ext>
                  </a:extLst>
                </a:gridCol>
                <a:gridCol w="669553">
                  <a:extLst>
                    <a:ext uri="{9D8B030D-6E8A-4147-A177-3AD203B41FA5}">
                      <a16:colId xmlns:a16="http://schemas.microsoft.com/office/drawing/2014/main" val="1210777846"/>
                    </a:ext>
                  </a:extLst>
                </a:gridCol>
              </a:tblGrid>
              <a:tr h="4000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Segmento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Producto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 Valor Posición Abierta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 Participación (Valoración)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Valor garantías exigidas por fluctuación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Participación Garantías exigidas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932468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(Millones COP)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(Millones COP) </a:t>
                      </a:r>
                      <a:endParaRPr lang="es-CO" sz="900" b="1" i="0" u="none" strike="noStrike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202709"/>
                  </a:ext>
                </a:extLst>
              </a:tr>
              <a:tr h="209550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Derivados financieros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Bono Nocional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923478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Futuro de TES ref. específicas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1.637.633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50.566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3,40%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63944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Futuros TRM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832.662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1,66%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529.977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35,65%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665212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FX Forward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20.840.997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41,64%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216612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OPCION TRM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2.159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428995"/>
                  </a:ext>
                </a:extLst>
              </a:tr>
              <a:tr h="4095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Futuros de Acciones con Liquidación por Entrega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58.119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0,12%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16.473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442195"/>
                  </a:ext>
                </a:extLst>
              </a:tr>
              <a:tr h="4095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Futuros de Acciones con Liquidación por diferencias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56.387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0,11%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15.251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1,03%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13767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Colcap</a:t>
                      </a: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14.314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0,03%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1.739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930027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Futuros sobre Electricidad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7.290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0,01%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2.928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490625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OIS IBR FORMACIÓN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4.682.019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9,36%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4.781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0,32%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118946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FUTURO DE OIS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1.402.054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2,80%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2.418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881382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OIS IBR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7.407.975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14,80%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20.181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1,36%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97561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Renta Fija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Simultáneas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12.189.802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24,36%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424.484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28,55%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23844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Renta Variable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Repos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916.304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1,83%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417.878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28,11%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992577"/>
                  </a:ext>
                </a:extLst>
              </a:tr>
              <a:tr h="20955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50.047.714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1.486.677,3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044837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C827E859-613E-4ADA-BA1D-CD9F3047B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47" y="1991424"/>
            <a:ext cx="5322054" cy="317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269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2 Marcador de contenido"/>
          <p:cNvSpPr>
            <a:spLocks noGrp="1"/>
          </p:cNvSpPr>
          <p:nvPr>
            <p:ph idx="4294967295"/>
          </p:nvPr>
        </p:nvSpPr>
        <p:spPr>
          <a:xfrm>
            <a:off x="838200" y="990159"/>
            <a:ext cx="8229600" cy="95091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s-ES_tradnl" dirty="0">
                <a:ea typeface="ＭＳ Ｐゴシック" pitchFamily="-111" charset="-128"/>
              </a:rPr>
              <a:t>Posición Abierta </a:t>
            </a:r>
          </a:p>
          <a:p>
            <a:pPr lvl="1">
              <a:buFont typeface="Arial" charset="0"/>
              <a:buChar char="–"/>
              <a:defRPr/>
            </a:pPr>
            <a:r>
              <a:rPr lang="es-ES_tradnl" dirty="0">
                <a:ea typeface="ＭＳ Ｐゴシック" pitchFamily="-111" charset="-128"/>
              </a:rPr>
              <a:t>Resumen Posición Abierta Repos</a:t>
            </a:r>
          </a:p>
        </p:txBody>
      </p:sp>
      <p:sp>
        <p:nvSpPr>
          <p:cNvPr id="9" name="18 Título"/>
          <p:cNvSpPr>
            <a:spLocks noGrp="1"/>
          </p:cNvSpPr>
          <p:nvPr>
            <p:ph type="title"/>
          </p:nvPr>
        </p:nvSpPr>
        <p:spPr>
          <a:xfrm>
            <a:off x="707572" y="339268"/>
            <a:ext cx="10515600" cy="700635"/>
          </a:xfrm>
        </p:spPr>
        <p:txBody>
          <a:bodyPr/>
          <a:lstStyle/>
          <a:p>
            <a:r>
              <a:rPr lang="es-ES" altLang="es-CO" dirty="0">
                <a:ea typeface="ＭＳ Ｐゴシック" panose="020B0600070205080204" pitchFamily="34" charset="-128"/>
              </a:rPr>
              <a:t>Informe de la Administración</a:t>
            </a:r>
            <a:endParaRPr lang="es-ES" altLang="es-CO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E6A300B-2459-4BFB-A39D-1C529B440C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953000" y="6114611"/>
            <a:ext cx="27432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BDB2B5-7BAC-41BE-BDA9-3DF407D3D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28 de Febrero de 2019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E2870D4-0266-479A-B7B8-C2206CB6F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763" y="1941071"/>
            <a:ext cx="8309568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818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>
          <a:xfrm>
            <a:off x="1524000" y="6356351"/>
            <a:ext cx="2057400" cy="365125"/>
          </a:xfrm>
        </p:spPr>
        <p:txBody>
          <a:bodyPr/>
          <a:lstStyle/>
          <a:p>
            <a:fld id="{F2E67AE3-78D1-4B85-B143-99C273AFF6CC}" type="slidenum">
              <a:rPr lang="es-CO" smtClean="0"/>
              <a:pPr/>
              <a:t>28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05120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1 Título"/>
          <p:cNvSpPr>
            <a:spLocks noGrp="1"/>
          </p:cNvSpPr>
          <p:nvPr>
            <p:ph type="title" idx="4294967295"/>
          </p:nvPr>
        </p:nvSpPr>
        <p:spPr>
          <a:xfrm>
            <a:off x="119336" y="72622"/>
            <a:ext cx="8229600" cy="725488"/>
          </a:xfrm>
        </p:spPr>
        <p:txBody>
          <a:bodyPr/>
          <a:lstStyle/>
          <a:p>
            <a:r>
              <a:rPr lang="es-ES" altLang="es-CO" sz="3200" dirty="0"/>
              <a:t>Informe de la Administración</a:t>
            </a:r>
            <a:endParaRPr lang="es-ES" sz="3200" dirty="0"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7171" name="12 Marcador de contenido"/>
          <p:cNvSpPr>
            <a:spLocks noGrp="1"/>
          </p:cNvSpPr>
          <p:nvPr>
            <p:ph idx="4294967295"/>
          </p:nvPr>
        </p:nvSpPr>
        <p:spPr>
          <a:xfrm>
            <a:off x="240390" y="667908"/>
            <a:ext cx="11112194" cy="743575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>
                <a:latin typeface="Arial Narrow" pitchFamily="34" charset="0"/>
                <a:ea typeface="ＭＳ Ｐゴシック" pitchFamily="-111" charset="-128"/>
              </a:rPr>
              <a:t>Volumen Operado</a:t>
            </a:r>
          </a:p>
          <a:p>
            <a:pPr lvl="1"/>
            <a:r>
              <a:rPr lang="es-ES_tradnl" dirty="0">
                <a:latin typeface="Arial Narrow" pitchFamily="34" charset="0"/>
                <a:ea typeface="ＭＳ Ｐゴシック" pitchFamily="-111" charset="-128"/>
              </a:rPr>
              <a:t>Ranking: Estandarizados y No Estandarizados </a:t>
            </a:r>
            <a:r>
              <a:rPr lang="es-ES_tradnl" dirty="0">
                <a:ea typeface="ＭＳ Ｐゴシック" pitchFamily="-111" charset="-128"/>
              </a:rPr>
              <a:t>febrero 2019- Sin Simultáneas y Repos</a:t>
            </a: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C74BB364-93A8-491F-99E5-A62A62CF571A}"/>
              </a:ext>
            </a:extLst>
          </p:cNvPr>
          <p:cNvSpPr txBox="1">
            <a:spLocks/>
          </p:cNvSpPr>
          <p:nvPr/>
        </p:nvSpPr>
        <p:spPr>
          <a:xfrm>
            <a:off x="4941134" y="611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EB08B3-C6B3-42A9-8735-284A2DEC2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078" y="1376244"/>
            <a:ext cx="3168283" cy="508824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2FBE760-B2DA-4D6A-A41D-A4782DFC5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487" y="2062713"/>
            <a:ext cx="4391025" cy="3438525"/>
          </a:xfrm>
          <a:prstGeom prst="rect">
            <a:avLst/>
          </a:prstGeom>
        </p:spPr>
      </p:pic>
      <p:sp>
        <p:nvSpPr>
          <p:cNvPr id="11" name="7 CuadroTexto">
            <a:extLst>
              <a:ext uri="{FF2B5EF4-FFF2-40B4-BE49-F238E27FC236}">
                <a16:creationId xmlns:a16="http://schemas.microsoft.com/office/drawing/2014/main" id="{1085AE8B-7A47-445B-9561-A21D6993D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095" y="6424494"/>
            <a:ext cx="23379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ea typeface="ＭＳ Ｐゴシック" pitchFamily="-111" charset="-128"/>
                <a:cs typeface="+mn-cs"/>
              </a:rPr>
              <a:t>Hasta el </a:t>
            </a:r>
            <a:r>
              <a:rPr lang="es-ES" sz="1100" dirty="0">
                <a:solidFill>
                  <a:prstClr val="black"/>
                </a:solidFill>
                <a:latin typeface="Arial Narrow" pitchFamily="-111" charset="0"/>
                <a:ea typeface="ＭＳ Ｐゴシック" pitchFamily="-111" charset="-128"/>
              </a:rPr>
              <a:t>28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cs typeface="+mn-cs"/>
              </a:rPr>
              <a:t> de febrero 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ea typeface="ＭＳ Ｐゴシック" pitchFamily="-111" charset="-128"/>
                <a:cs typeface="+mn-cs"/>
              </a:rPr>
              <a:t>de 2019</a:t>
            </a:r>
          </a:p>
        </p:txBody>
      </p:sp>
    </p:spTree>
    <p:extLst>
      <p:ext uri="{BB962C8B-B14F-4D97-AF65-F5344CB8AC3E}">
        <p14:creationId xmlns:p14="http://schemas.microsoft.com/office/powerpoint/2010/main" val="333843753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1 Título"/>
          <p:cNvSpPr>
            <a:spLocks noGrp="1"/>
          </p:cNvSpPr>
          <p:nvPr>
            <p:ph type="title" idx="4294967295"/>
          </p:nvPr>
        </p:nvSpPr>
        <p:spPr>
          <a:xfrm>
            <a:off x="335360" y="63806"/>
            <a:ext cx="8229600" cy="725487"/>
          </a:xfrm>
        </p:spPr>
        <p:txBody>
          <a:bodyPr/>
          <a:lstStyle/>
          <a:p>
            <a:r>
              <a:rPr lang="es-ES" altLang="es-CO" sz="3200" dirty="0"/>
              <a:t>Informe de la Administración</a:t>
            </a:r>
            <a:endParaRPr lang="es-ES" sz="3200" dirty="0"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8195" name="12 Marcador de contenido"/>
          <p:cNvSpPr>
            <a:spLocks noGrp="1"/>
          </p:cNvSpPr>
          <p:nvPr>
            <p:ph idx="4294967295"/>
          </p:nvPr>
        </p:nvSpPr>
        <p:spPr>
          <a:xfrm>
            <a:off x="479376" y="692696"/>
            <a:ext cx="7920880" cy="792088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>
                <a:latin typeface="Arial Narrow" pitchFamily="34" charset="0"/>
                <a:ea typeface="ＭＳ Ｐゴシック" pitchFamily="-111" charset="-128"/>
              </a:rPr>
              <a:t>Volumen Operado</a:t>
            </a:r>
          </a:p>
          <a:p>
            <a:pPr lvl="1"/>
            <a:r>
              <a:rPr lang="es-ES_tradnl" dirty="0">
                <a:latin typeface="Arial Narrow" pitchFamily="34" charset="0"/>
                <a:ea typeface="ＭＳ Ｐゴシック" pitchFamily="-111" charset="-128"/>
              </a:rPr>
              <a:t>Ranking: Estandarizados febrero 2019</a:t>
            </a: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EEE0D2F9-3B23-454F-9E9F-8245F9B006EA}"/>
              </a:ext>
            </a:extLst>
          </p:cNvPr>
          <p:cNvSpPr txBox="1">
            <a:spLocks/>
          </p:cNvSpPr>
          <p:nvPr/>
        </p:nvSpPr>
        <p:spPr>
          <a:xfrm>
            <a:off x="4941134" y="611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7 CuadroTexto">
            <a:extLst>
              <a:ext uri="{FF2B5EF4-FFF2-40B4-BE49-F238E27FC236}">
                <a16:creationId xmlns:a16="http://schemas.microsoft.com/office/drawing/2014/main" id="{6A41CBB2-5E83-4357-A1C7-307CEC007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095" y="6424494"/>
            <a:ext cx="23379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ea typeface="ＭＳ Ｐゴシック" pitchFamily="-111" charset="-128"/>
                <a:cs typeface="+mn-cs"/>
              </a:rPr>
              <a:t>Hasta el </a:t>
            </a:r>
            <a:r>
              <a:rPr lang="es-ES" sz="1100" dirty="0">
                <a:solidFill>
                  <a:prstClr val="black"/>
                </a:solidFill>
                <a:latin typeface="Arial Narrow" pitchFamily="-111" charset="0"/>
                <a:ea typeface="ＭＳ Ｐゴシック" pitchFamily="-111" charset="-128"/>
              </a:rPr>
              <a:t>28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cs typeface="+mn-cs"/>
              </a:rPr>
              <a:t> de febrero 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ea typeface="ＭＳ Ｐゴシック" pitchFamily="-111" charset="-128"/>
                <a:cs typeface="+mn-cs"/>
              </a:rPr>
              <a:t>de 2019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B9CCF1F-4C98-44FE-9277-8249A5DBE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2147977"/>
            <a:ext cx="3430969" cy="30599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5435DE2-32F6-4806-B1DE-C21A09B09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734" y="1899004"/>
            <a:ext cx="3873075" cy="305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1523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1 Título"/>
          <p:cNvSpPr>
            <a:spLocks noGrp="1"/>
          </p:cNvSpPr>
          <p:nvPr>
            <p:ph type="title" idx="4294967295"/>
          </p:nvPr>
        </p:nvSpPr>
        <p:spPr>
          <a:xfrm>
            <a:off x="263352" y="118416"/>
            <a:ext cx="8229600" cy="543570"/>
          </a:xfrm>
        </p:spPr>
        <p:txBody>
          <a:bodyPr/>
          <a:lstStyle/>
          <a:p>
            <a:r>
              <a:rPr lang="es-ES" altLang="es-CO" dirty="0"/>
              <a:t>Informe de la Administración</a:t>
            </a:r>
            <a:endParaRPr lang="es-ES" dirty="0"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9219" name="12 Marcador de contenido"/>
          <p:cNvSpPr>
            <a:spLocks noGrp="1"/>
          </p:cNvSpPr>
          <p:nvPr>
            <p:ph idx="4294967295"/>
          </p:nvPr>
        </p:nvSpPr>
        <p:spPr>
          <a:xfrm>
            <a:off x="335360" y="656459"/>
            <a:ext cx="9505056" cy="684309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>
                <a:latin typeface="Arial Narrow" pitchFamily="34" charset="0"/>
                <a:ea typeface="ＭＳ Ｐゴシック" pitchFamily="-111" charset="-128"/>
              </a:rPr>
              <a:t>Volumen Operado</a:t>
            </a:r>
          </a:p>
          <a:p>
            <a:pPr lvl="1"/>
            <a:r>
              <a:rPr lang="es-ES_tradnl" dirty="0">
                <a:latin typeface="Arial Narrow" pitchFamily="34" charset="0"/>
                <a:ea typeface="ＭＳ Ｐゴシック" pitchFamily="-111" charset="-128"/>
              </a:rPr>
              <a:t>Ranking: No Estandarizados febrero 2019 – Con </a:t>
            </a:r>
            <a:r>
              <a:rPr lang="es-ES_tradnl" dirty="0">
                <a:ea typeface="ＭＳ Ｐゴシック" pitchFamily="-111" charset="-128"/>
              </a:rPr>
              <a:t>Simultáneas y Repos</a:t>
            </a:r>
            <a:endParaRPr lang="es-ES_tradnl" dirty="0">
              <a:latin typeface="Arial Narrow" pitchFamily="34" charset="0"/>
              <a:ea typeface="ＭＳ Ｐゴシック" pitchFamily="-111" charset="-128"/>
            </a:endParaRPr>
          </a:p>
        </p:txBody>
      </p:sp>
      <p:sp>
        <p:nvSpPr>
          <p:cNvPr id="9" name="Marcador de número de diapositiva 1">
            <a:extLst>
              <a:ext uri="{FF2B5EF4-FFF2-40B4-BE49-F238E27FC236}">
                <a16:creationId xmlns:a16="http://schemas.microsoft.com/office/drawing/2014/main" id="{28D2AD0B-791E-4BFE-90F9-5529B79125DF}"/>
              </a:ext>
            </a:extLst>
          </p:cNvPr>
          <p:cNvSpPr txBox="1">
            <a:spLocks/>
          </p:cNvSpPr>
          <p:nvPr/>
        </p:nvSpPr>
        <p:spPr>
          <a:xfrm>
            <a:off x="4941134" y="611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1D64C93E-5310-4A84-9B5F-0E63D3B4B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095" y="6424494"/>
            <a:ext cx="23379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ea typeface="ＭＳ Ｐゴシック" pitchFamily="-111" charset="-128"/>
                <a:cs typeface="+mn-cs"/>
              </a:rPr>
              <a:t>Hasta el </a:t>
            </a:r>
            <a:r>
              <a:rPr lang="es-ES" sz="1100" dirty="0">
                <a:solidFill>
                  <a:prstClr val="black"/>
                </a:solidFill>
                <a:latin typeface="Arial Narrow" pitchFamily="-111" charset="0"/>
                <a:ea typeface="ＭＳ Ｐゴシック" pitchFamily="-111" charset="-128"/>
              </a:rPr>
              <a:t>28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cs typeface="+mn-cs"/>
              </a:rPr>
              <a:t> de febrero 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ea typeface="ＭＳ Ｐゴシック" pitchFamily="-111" charset="-128"/>
                <a:cs typeface="+mn-cs"/>
              </a:rPr>
              <a:t>de 2019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9EBD8F-9321-400A-81CA-2E18E8740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1322942"/>
            <a:ext cx="2636378" cy="52141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2CBB110-DA17-49C4-B5E4-4654F17BE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837" y="2151609"/>
            <a:ext cx="45053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8510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1 Título"/>
          <p:cNvSpPr>
            <a:spLocks noGrp="1"/>
          </p:cNvSpPr>
          <p:nvPr>
            <p:ph type="title" idx="4294967295"/>
          </p:nvPr>
        </p:nvSpPr>
        <p:spPr>
          <a:xfrm>
            <a:off x="551384" y="135383"/>
            <a:ext cx="8229600" cy="509020"/>
          </a:xfrm>
        </p:spPr>
        <p:txBody>
          <a:bodyPr/>
          <a:lstStyle/>
          <a:p>
            <a:r>
              <a:rPr lang="es-ES" altLang="es-CO" dirty="0"/>
              <a:t>Informe de la Administración</a:t>
            </a:r>
            <a:endParaRPr lang="es-ES" dirty="0"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9219" name="12 Marcador de contenido"/>
          <p:cNvSpPr>
            <a:spLocks noGrp="1"/>
          </p:cNvSpPr>
          <p:nvPr>
            <p:ph idx="4294967295"/>
          </p:nvPr>
        </p:nvSpPr>
        <p:spPr>
          <a:xfrm>
            <a:off x="695400" y="644403"/>
            <a:ext cx="8229600" cy="702415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>
                <a:latin typeface="Arial Narrow" pitchFamily="34" charset="0"/>
                <a:ea typeface="ＭＳ Ｐゴシック" pitchFamily="-111" charset="-128"/>
              </a:rPr>
              <a:t>Volumen Operado</a:t>
            </a:r>
          </a:p>
          <a:p>
            <a:pPr lvl="1"/>
            <a:r>
              <a:rPr lang="es-ES_tradnl" dirty="0">
                <a:latin typeface="Arial Narrow" pitchFamily="34" charset="0"/>
                <a:ea typeface="ＭＳ Ｐゴシック" pitchFamily="-111" charset="-128"/>
              </a:rPr>
              <a:t>Ranking: No Estandarizados febrero 2019 – </a:t>
            </a:r>
            <a:r>
              <a:rPr lang="es-ES_tradnl" dirty="0">
                <a:ea typeface="ＭＳ Ｐゴシック" pitchFamily="-111" charset="-128"/>
              </a:rPr>
              <a:t>Sin Simultáneas y Repos</a:t>
            </a:r>
            <a:endParaRPr lang="es-ES_tradnl" dirty="0">
              <a:latin typeface="Arial Narrow" pitchFamily="34" charset="0"/>
              <a:ea typeface="ＭＳ Ｐゴシック" pitchFamily="-111" charset="-128"/>
            </a:endParaRPr>
          </a:p>
        </p:txBody>
      </p: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73986F40-B913-41C4-A44E-83F4EFE0D614}"/>
              </a:ext>
            </a:extLst>
          </p:cNvPr>
          <p:cNvSpPr txBox="1">
            <a:spLocks/>
          </p:cNvSpPr>
          <p:nvPr/>
        </p:nvSpPr>
        <p:spPr>
          <a:xfrm>
            <a:off x="4941134" y="611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7 CuadroTexto">
            <a:extLst>
              <a:ext uri="{FF2B5EF4-FFF2-40B4-BE49-F238E27FC236}">
                <a16:creationId xmlns:a16="http://schemas.microsoft.com/office/drawing/2014/main" id="{CE90AA3F-772E-45E4-A234-4C15F6ECC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095" y="6424494"/>
            <a:ext cx="23379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ea typeface="ＭＳ Ｐゴシック" pitchFamily="-111" charset="-128"/>
                <a:cs typeface="+mn-cs"/>
              </a:rPr>
              <a:t>Hasta el </a:t>
            </a:r>
            <a:r>
              <a:rPr lang="es-ES" sz="1100" dirty="0">
                <a:solidFill>
                  <a:prstClr val="black"/>
                </a:solidFill>
                <a:latin typeface="Arial Narrow" pitchFamily="-111" charset="0"/>
                <a:ea typeface="ＭＳ Ｐゴシック" pitchFamily="-111" charset="-128"/>
              </a:rPr>
              <a:t>28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cs typeface="+mn-cs"/>
              </a:rPr>
              <a:t> de febrero 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ea typeface="ＭＳ Ｐゴシック" pitchFamily="-111" charset="-128"/>
                <a:cs typeface="+mn-cs"/>
              </a:rPr>
              <a:t>de 2019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363E895-206A-40A1-B300-46EA1B5EC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1806292"/>
            <a:ext cx="3081388" cy="38488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53DF54C-3641-4A4D-B39E-3BFF2E227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960" y="2132856"/>
            <a:ext cx="3744416" cy="282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3396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1 Título"/>
          <p:cNvSpPr>
            <a:spLocks noGrp="1"/>
          </p:cNvSpPr>
          <p:nvPr>
            <p:ph type="title" idx="4294967295"/>
          </p:nvPr>
        </p:nvSpPr>
        <p:spPr>
          <a:xfrm>
            <a:off x="335360" y="96938"/>
            <a:ext cx="8229600" cy="549862"/>
          </a:xfrm>
        </p:spPr>
        <p:txBody>
          <a:bodyPr/>
          <a:lstStyle/>
          <a:p>
            <a:r>
              <a:rPr lang="es-ES" altLang="es-CO" dirty="0"/>
              <a:t>Informe de la Administración</a:t>
            </a:r>
            <a:endParaRPr lang="es-ES" dirty="0"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7171" name="12 Marcador de contenido"/>
          <p:cNvSpPr>
            <a:spLocks noGrp="1"/>
          </p:cNvSpPr>
          <p:nvPr>
            <p:ph idx="4294967295"/>
          </p:nvPr>
        </p:nvSpPr>
        <p:spPr>
          <a:xfrm>
            <a:off x="427660" y="603038"/>
            <a:ext cx="9999608" cy="67652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es-ES_tradnl" dirty="0">
                <a:latin typeface="Arial Narrow" pitchFamily="34" charset="0"/>
                <a:ea typeface="ＭＳ Ｐゴシック" pitchFamily="-111" charset="-128"/>
              </a:rPr>
              <a:t>Volumen Operado</a:t>
            </a:r>
          </a:p>
          <a:p>
            <a:pPr marL="0" indent="0">
              <a:spcBef>
                <a:spcPts val="0"/>
              </a:spcBef>
              <a:buNone/>
            </a:pPr>
            <a:endParaRPr lang="es-ES_tradnl" sz="1000" dirty="0">
              <a:latin typeface="Arial Narrow" pitchFamily="34" charset="0"/>
              <a:ea typeface="ＭＳ Ｐゴシック" pitchFamily="-111" charset="-128"/>
            </a:endParaRPr>
          </a:p>
          <a:p>
            <a:pPr lvl="1">
              <a:spcBef>
                <a:spcPts val="0"/>
              </a:spcBef>
            </a:pPr>
            <a:r>
              <a:rPr lang="es-ES_tradnl" dirty="0">
                <a:latin typeface="Arial Narrow" pitchFamily="34" charset="0"/>
                <a:ea typeface="ＭＳ Ｐゴシック" pitchFamily="-111" charset="-128"/>
              </a:rPr>
              <a:t>Ranking: Estandarizados y No Estandarizados </a:t>
            </a:r>
            <a:r>
              <a:rPr lang="es-ES_tradnl" dirty="0">
                <a:ea typeface="ＭＳ Ｐゴシック" pitchFamily="-111" charset="-128"/>
              </a:rPr>
              <a:t>año 2019– con Simultáneas y Repos</a:t>
            </a:r>
          </a:p>
        </p:txBody>
      </p: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37D7F5D3-A742-4FAB-90AA-1789D042EF7F}"/>
              </a:ext>
            </a:extLst>
          </p:cNvPr>
          <p:cNvSpPr txBox="1">
            <a:spLocks/>
          </p:cNvSpPr>
          <p:nvPr/>
        </p:nvSpPr>
        <p:spPr>
          <a:xfrm>
            <a:off x="4941134" y="611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7 CuadroTexto">
            <a:extLst>
              <a:ext uri="{FF2B5EF4-FFF2-40B4-BE49-F238E27FC236}">
                <a16:creationId xmlns:a16="http://schemas.microsoft.com/office/drawing/2014/main" id="{772F5C2C-2582-42C7-A44B-27B0D0139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095" y="6424494"/>
            <a:ext cx="23379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ea typeface="ＭＳ Ｐゴシック" pitchFamily="-111" charset="-128"/>
                <a:cs typeface="+mn-cs"/>
              </a:rPr>
              <a:t>Hasta el </a:t>
            </a:r>
            <a:r>
              <a:rPr lang="es-ES" sz="1100" dirty="0">
                <a:solidFill>
                  <a:prstClr val="black"/>
                </a:solidFill>
                <a:latin typeface="Arial Narrow" pitchFamily="-111" charset="0"/>
                <a:ea typeface="ＭＳ Ｐゴシック" pitchFamily="-111" charset="-128"/>
              </a:rPr>
              <a:t>28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cs typeface="+mn-cs"/>
              </a:rPr>
              <a:t> de febrero 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ea typeface="ＭＳ Ｐゴシック" pitchFamily="-111" charset="-128"/>
                <a:cs typeface="+mn-cs"/>
              </a:rPr>
              <a:t>de 2019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CCB83E-621C-4B38-A860-953886895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998" y="1152900"/>
            <a:ext cx="2859136" cy="547828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D7E07CD-746E-49AA-A04D-0AA565FDC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952" y="1898518"/>
            <a:ext cx="43624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906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1 Título"/>
          <p:cNvSpPr>
            <a:spLocks noGrp="1"/>
          </p:cNvSpPr>
          <p:nvPr>
            <p:ph type="title" idx="4294967295"/>
          </p:nvPr>
        </p:nvSpPr>
        <p:spPr>
          <a:xfrm>
            <a:off x="407368" y="187800"/>
            <a:ext cx="8229600" cy="433727"/>
          </a:xfrm>
        </p:spPr>
        <p:txBody>
          <a:bodyPr/>
          <a:lstStyle/>
          <a:p>
            <a:r>
              <a:rPr lang="es-ES" altLang="es-CO" dirty="0"/>
              <a:t>Informe de la Administración</a:t>
            </a:r>
            <a:endParaRPr lang="es-ES" dirty="0"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7171" name="12 Marcador de contenido"/>
          <p:cNvSpPr>
            <a:spLocks noGrp="1"/>
          </p:cNvSpPr>
          <p:nvPr>
            <p:ph idx="4294967295"/>
          </p:nvPr>
        </p:nvSpPr>
        <p:spPr>
          <a:xfrm>
            <a:off x="447736" y="692697"/>
            <a:ext cx="10328784" cy="720080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>
                <a:latin typeface="Arial Narrow" pitchFamily="34" charset="0"/>
                <a:ea typeface="ＭＳ Ｐゴシック" pitchFamily="-111" charset="-128"/>
              </a:rPr>
              <a:t>Volumen Operado</a:t>
            </a:r>
          </a:p>
          <a:p>
            <a:pPr lvl="1"/>
            <a:r>
              <a:rPr lang="es-ES_tradnl" dirty="0">
                <a:latin typeface="Arial Narrow" pitchFamily="34" charset="0"/>
                <a:ea typeface="ＭＳ Ｐゴシック" pitchFamily="-111" charset="-128"/>
              </a:rPr>
              <a:t>Ranking: Estandarizados y No Estandarizados </a:t>
            </a:r>
            <a:r>
              <a:rPr lang="es-ES_tradnl" dirty="0">
                <a:ea typeface="ＭＳ Ｐゴシック" pitchFamily="-111" charset="-128"/>
              </a:rPr>
              <a:t>año 2019- Sin Simultáneas y Repos</a:t>
            </a:r>
            <a:endParaRPr lang="es-ES_tradnl" dirty="0">
              <a:latin typeface="Arial Narrow" pitchFamily="34" charset="0"/>
              <a:ea typeface="ＭＳ Ｐゴシック" pitchFamily="-111" charset="-128"/>
            </a:endParaRP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9CC03D0C-87B0-444C-8611-2BDB75D2D7BD}"/>
              </a:ext>
            </a:extLst>
          </p:cNvPr>
          <p:cNvSpPr txBox="1">
            <a:spLocks/>
          </p:cNvSpPr>
          <p:nvPr/>
        </p:nvSpPr>
        <p:spPr>
          <a:xfrm>
            <a:off x="4941134" y="611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75A39A4E-C258-453C-8472-F9E849742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095" y="6424494"/>
            <a:ext cx="23379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ea typeface="ＭＳ Ｐゴシック" pitchFamily="-111" charset="-128"/>
                <a:cs typeface="+mn-cs"/>
              </a:rPr>
              <a:t>Hasta el </a:t>
            </a:r>
            <a:r>
              <a:rPr lang="es-ES" sz="1100" dirty="0">
                <a:solidFill>
                  <a:prstClr val="black"/>
                </a:solidFill>
                <a:latin typeface="Arial Narrow" pitchFamily="-111" charset="0"/>
                <a:ea typeface="ＭＳ Ｐゴシック" pitchFamily="-111" charset="-128"/>
              </a:rPr>
              <a:t>28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cs typeface="+mn-cs"/>
              </a:rPr>
              <a:t> de febrero 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ea typeface="ＭＳ Ｐゴシック" pitchFamily="-111" charset="-128"/>
                <a:cs typeface="+mn-cs"/>
              </a:rPr>
              <a:t>de 2019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540BBA-16AD-4D5D-92BA-FC24331B3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864" y="1412777"/>
            <a:ext cx="3116528" cy="489483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51EC35A-58B9-4028-82DA-12D498CEE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576" y="2053475"/>
            <a:ext cx="3997872" cy="295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1439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1 Título"/>
          <p:cNvSpPr>
            <a:spLocks noGrp="1"/>
          </p:cNvSpPr>
          <p:nvPr>
            <p:ph type="title" idx="4294967295"/>
          </p:nvPr>
        </p:nvSpPr>
        <p:spPr>
          <a:xfrm>
            <a:off x="191344" y="0"/>
            <a:ext cx="8229600" cy="519157"/>
          </a:xfrm>
        </p:spPr>
        <p:txBody>
          <a:bodyPr/>
          <a:lstStyle/>
          <a:p>
            <a:r>
              <a:rPr lang="es-ES" altLang="es-CO" dirty="0"/>
              <a:t>Informe de la Administración</a:t>
            </a:r>
            <a:endParaRPr lang="es-ES" dirty="0"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8195" name="12 Marcador de contenido"/>
          <p:cNvSpPr>
            <a:spLocks noGrp="1"/>
          </p:cNvSpPr>
          <p:nvPr>
            <p:ph idx="4294967295"/>
          </p:nvPr>
        </p:nvSpPr>
        <p:spPr>
          <a:xfrm>
            <a:off x="335360" y="529478"/>
            <a:ext cx="9289032" cy="667274"/>
          </a:xfrm>
        </p:spPr>
        <p:txBody>
          <a:bodyPr>
            <a:normAutofit fontScale="85000" lnSpcReduction="20000"/>
          </a:bodyPr>
          <a:lstStyle/>
          <a:p>
            <a:r>
              <a:rPr lang="es-ES_tradnl" dirty="0">
                <a:latin typeface="Arial Narrow" pitchFamily="34" charset="0"/>
                <a:ea typeface="ＭＳ Ｐゴシック" pitchFamily="-111" charset="-128"/>
              </a:rPr>
              <a:t>Volumen Operado</a:t>
            </a:r>
          </a:p>
          <a:p>
            <a:pPr lvl="1"/>
            <a:r>
              <a:rPr lang="es-ES_tradnl" dirty="0">
                <a:latin typeface="Arial Narrow" pitchFamily="34" charset="0"/>
                <a:ea typeface="ＭＳ Ｐゴシック" pitchFamily="-111" charset="-128"/>
              </a:rPr>
              <a:t>Ranking: Estandarizados </a:t>
            </a:r>
            <a:r>
              <a:rPr lang="es-ES_tradnl" dirty="0">
                <a:ea typeface="ＭＳ Ｐゴシック" pitchFamily="-111" charset="-128"/>
              </a:rPr>
              <a:t>año </a:t>
            </a:r>
            <a:r>
              <a:rPr lang="es-ES_tradnl" dirty="0">
                <a:latin typeface="Arial Narrow" pitchFamily="34" charset="0"/>
                <a:ea typeface="ＭＳ Ｐゴシック" pitchFamily="-111" charset="-128"/>
              </a:rPr>
              <a:t>2019</a:t>
            </a:r>
          </a:p>
        </p:txBody>
      </p: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AFEBCD7-C9A3-4D59-AB8C-6B1D3F8D01A2}"/>
              </a:ext>
            </a:extLst>
          </p:cNvPr>
          <p:cNvSpPr txBox="1">
            <a:spLocks/>
          </p:cNvSpPr>
          <p:nvPr/>
        </p:nvSpPr>
        <p:spPr>
          <a:xfrm>
            <a:off x="4941134" y="611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7 CuadroTexto">
            <a:extLst>
              <a:ext uri="{FF2B5EF4-FFF2-40B4-BE49-F238E27FC236}">
                <a16:creationId xmlns:a16="http://schemas.microsoft.com/office/drawing/2014/main" id="{AAFA6C93-B2F1-494B-94F2-C24A85248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095" y="6424494"/>
            <a:ext cx="23379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ea typeface="ＭＳ Ｐゴシック" pitchFamily="-111" charset="-128"/>
                <a:cs typeface="+mn-cs"/>
              </a:rPr>
              <a:t>Hasta el </a:t>
            </a:r>
            <a:r>
              <a:rPr lang="es-ES" sz="1100" dirty="0">
                <a:solidFill>
                  <a:prstClr val="black"/>
                </a:solidFill>
                <a:latin typeface="Arial Narrow" pitchFamily="-111" charset="0"/>
                <a:ea typeface="ＭＳ Ｐゴシック" pitchFamily="-111" charset="-128"/>
              </a:rPr>
              <a:t>28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cs typeface="+mn-cs"/>
              </a:rPr>
              <a:t> de febrero 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ea typeface="ＭＳ Ｐゴシック" pitchFamily="-111" charset="-128"/>
                <a:cs typeface="+mn-cs"/>
              </a:rPr>
              <a:t>de 2019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87E3F9-C89A-48B4-BECD-36011DDD0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213" y="1772816"/>
            <a:ext cx="3465627" cy="33123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4FF0F48-5139-4132-B30E-9070EA884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824" y="1822929"/>
            <a:ext cx="3570607" cy="302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8568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ite de Riesgos Marzo 2017 Versión_ Final.pptx" id="{674428BE-0A01-4F29-BE16-D9512F00267F}" vid="{2BD00501-3639-45B5-AA20-1BD77E5F80E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D10AFAC4D34F344B98AAF15AF2FAB14" ma:contentTypeVersion="6" ma:contentTypeDescription="Crear nuevo documento." ma:contentTypeScope="" ma:versionID="30ef2f6ff6f1d99421a8563fb1d0b213">
  <xsd:schema xmlns:xsd="http://www.w3.org/2001/XMLSchema" xmlns:xs="http://www.w3.org/2001/XMLSchema" xmlns:p="http://schemas.microsoft.com/office/2006/metadata/properties" xmlns:ns2="96f32202-9a0f-4f39-9446-0fe35bc97cc1" xmlns:ns3="a1aba5cf-9722-4728-ba79-5cb1a35b0c4d" targetNamespace="http://schemas.microsoft.com/office/2006/metadata/properties" ma:root="true" ma:fieldsID="f4df3572fc5008c3cf57472902e30b2e" ns2:_="" ns3:_="">
    <xsd:import namespace="96f32202-9a0f-4f39-9446-0fe35bc97cc1"/>
    <xsd:import namespace="a1aba5cf-9722-4728-ba79-5cb1a35b0c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32202-9a0f-4f39-9446-0fe35bc97c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aba5cf-9722-4728-ba79-5cb1a35b0c4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21C481-9300-4E0B-B053-F55C57DA33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f32202-9a0f-4f39-9446-0fe35bc97cc1"/>
    <ds:schemaRef ds:uri="a1aba5cf-9722-4728-ba79-5cb1a35b0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C073FF-72D3-4FC8-8DD0-EC4DF120FB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E97274-6DFB-403C-95B7-B8831A0E5D8B}">
  <ds:schemaRefs>
    <ds:schemaRef ds:uri="http://purl.org/dc/terms/"/>
    <ds:schemaRef ds:uri="http://schemas.openxmlformats.org/package/2006/metadata/core-properties"/>
    <ds:schemaRef ds:uri="http://purl.org/dc/dcmitype/"/>
    <ds:schemaRef ds:uri="a1aba5cf-9722-4728-ba79-5cb1a35b0c4d"/>
    <ds:schemaRef ds:uri="http://purl.org/dc/elements/1.1/"/>
    <ds:schemaRef ds:uri="http://schemas.microsoft.com/office/2006/metadata/properties"/>
    <ds:schemaRef ds:uri="96f32202-9a0f-4f39-9446-0fe35bc97cc1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Comite de Riesgos Marzo 2017 Versión_ Final.pptx</Template>
  <TotalTime>46646</TotalTime>
  <Words>1018</Words>
  <Application>Microsoft Office PowerPoint</Application>
  <PresentationFormat>Panorámica</PresentationFormat>
  <Paragraphs>276</Paragraphs>
  <Slides>28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Arial</vt:lpstr>
      <vt:lpstr>Arial Narrow</vt:lpstr>
      <vt:lpstr>Calibri</vt:lpstr>
      <vt:lpstr>Helvetica</vt:lpstr>
      <vt:lpstr>Tema de Office</vt:lpstr>
      <vt:lpstr>Presentación de PowerPoint</vt:lpstr>
      <vt:lpstr>Informe de la Administración</vt:lpstr>
      <vt:lpstr>Informe de la Administración</vt:lpstr>
      <vt:lpstr>Informe de la Administración</vt:lpstr>
      <vt:lpstr>Informe de la Administración</vt:lpstr>
      <vt:lpstr>Informe de la Administración</vt:lpstr>
      <vt:lpstr>Informe de la Administración</vt:lpstr>
      <vt:lpstr>Informe de la Administración</vt:lpstr>
      <vt:lpstr>Informe de la Administración</vt:lpstr>
      <vt:lpstr>Informe de la Administración</vt:lpstr>
      <vt:lpstr>Informe de la Administración</vt:lpstr>
      <vt:lpstr>Presentación de PowerPoint</vt:lpstr>
      <vt:lpstr>Presentación de PowerPoint</vt:lpstr>
      <vt:lpstr>Informe de la Administración</vt:lpstr>
      <vt:lpstr>Presentación de PowerPoint</vt:lpstr>
      <vt:lpstr>Informe de la Administración</vt:lpstr>
      <vt:lpstr>Informe de la Administración</vt:lpstr>
      <vt:lpstr>Informe de la Administración</vt:lpstr>
      <vt:lpstr>Informe de la Administración</vt:lpstr>
      <vt:lpstr>Informe de la Administración</vt:lpstr>
      <vt:lpstr>Informe de la Administración</vt:lpstr>
      <vt:lpstr>Informe de la Administración</vt:lpstr>
      <vt:lpstr>Informe de la Administración</vt:lpstr>
      <vt:lpstr>Informe de la Administración</vt:lpstr>
      <vt:lpstr>Informe de la Administración</vt:lpstr>
      <vt:lpstr>Informe de la Administración</vt:lpstr>
      <vt:lpstr>Informe de la Administración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Sanchez</dc:creator>
  <cp:lastModifiedBy>Mayra  Montenegro</cp:lastModifiedBy>
  <cp:revision>1793</cp:revision>
  <cp:lastPrinted>2017-09-29T16:19:29Z</cp:lastPrinted>
  <dcterms:created xsi:type="dcterms:W3CDTF">2017-03-14T18:53:09Z</dcterms:created>
  <dcterms:modified xsi:type="dcterms:W3CDTF">2019-07-30T15:04:22Z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0x0101006D10AFAC4D34F344B98AAF15AF2FAB14</vt:lpwstr>
  </property>
  <property fmtid="{D5CDD505-2E9C-101B-9397-08002B2CF9AE}" pid="3" name="AuthorIds_UIVersion_512">
    <vt:lpwstr>9</vt:lpwstr>
  </property>
</Properties>
</file>