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1346" r:id="rId5"/>
    <p:sldId id="1569" r:id="rId6"/>
    <p:sldId id="1570" r:id="rId7"/>
    <p:sldId id="1571" r:id="rId8"/>
    <p:sldId id="1572" r:id="rId9"/>
    <p:sldId id="1573" r:id="rId10"/>
    <p:sldId id="1332" r:id="rId11"/>
    <p:sldId id="1333" r:id="rId12"/>
    <p:sldId id="1334" r:id="rId13"/>
    <p:sldId id="1335" r:id="rId14"/>
    <p:sldId id="4035" r:id="rId15"/>
    <p:sldId id="1337" r:id="rId16"/>
    <p:sldId id="1339" r:id="rId17"/>
    <p:sldId id="1340" r:id="rId18"/>
    <p:sldId id="1341" r:id="rId19"/>
    <p:sldId id="1342" r:id="rId20"/>
    <p:sldId id="1343" r:id="rId21"/>
    <p:sldId id="1344" r:id="rId22"/>
    <p:sldId id="1345" r:id="rId23"/>
    <p:sldId id="1338" r:id="rId24"/>
    <p:sldId id="4036" r:id="rId25"/>
    <p:sldId id="4041" r:id="rId26"/>
    <p:sldId id="1307" r:id="rId27"/>
    <p:sldId id="4042" r:id="rId28"/>
    <p:sldId id="389" r:id="rId29"/>
  </p:sldIdLst>
  <p:sldSz cx="12192000" cy="6858000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Giovan Vargas Forero" initials="CGVF" lastIdx="1" clrIdx="0">
    <p:extLst>
      <p:ext uri="{19B8F6BF-5375-455C-9EA6-DF929625EA0E}">
        <p15:presenceInfo xmlns:p15="http://schemas.microsoft.com/office/powerpoint/2012/main" userId="Carlos Giovan Vargas For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DEBF7"/>
    <a:srgbClr val="F79646"/>
    <a:srgbClr val="DCE6F1"/>
    <a:srgbClr val="001642"/>
    <a:srgbClr val="001C54"/>
    <a:srgbClr val="001132"/>
    <a:srgbClr val="000B2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525A6-2CF4-4C39-ACDA-40D2EA73D7C8}" v="5" dt="2019-07-26T20:15:26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8159" autoAdjust="0"/>
  </p:normalViewPr>
  <p:slideViewPr>
    <p:cSldViewPr snapToGrid="0">
      <p:cViewPr varScale="1">
        <p:scale>
          <a:sx n="100" d="100"/>
          <a:sy n="100" d="100"/>
        </p:scale>
        <p:origin x="1164" y="9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45859"/>
    </p:cViewPr>
  </p:sorterViewPr>
  <p:notesViewPr>
    <p:cSldViewPr snapToGrid="0">
      <p:cViewPr varScale="1">
        <p:scale>
          <a:sx n="54" d="100"/>
          <a:sy n="54" d="100"/>
        </p:scale>
        <p:origin x="28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Joao Vela Altare" userId="994dc457-4177-44cd-a9a6-54660b02e6a5" providerId="ADAL" clId="{B64525A6-2CF4-4C39-ACDA-40D2EA73D7C8}"/>
    <pc:docChg chg="undo custSel modSld">
      <pc:chgData name="Ronald Joao Vela Altare" userId="994dc457-4177-44cd-a9a6-54660b02e6a5" providerId="ADAL" clId="{B64525A6-2CF4-4C39-ACDA-40D2EA73D7C8}" dt="2019-07-26T20:16:58.161" v="20" actId="14734"/>
      <pc:docMkLst>
        <pc:docMk/>
      </pc:docMkLst>
      <pc:sldChg chg="addSp delSp modSp">
        <pc:chgData name="Ronald Joao Vela Altare" userId="994dc457-4177-44cd-a9a6-54660b02e6a5" providerId="ADAL" clId="{B64525A6-2CF4-4C39-ACDA-40D2EA73D7C8}" dt="2019-07-26T20:16:58.161" v="20" actId="14734"/>
        <pc:sldMkLst>
          <pc:docMk/>
          <pc:sldMk cId="156032695" sldId="4036"/>
        </pc:sldMkLst>
        <pc:graphicFrameChg chg="add del">
          <ac:chgData name="Ronald Joao Vela Altare" userId="994dc457-4177-44cd-a9a6-54660b02e6a5" providerId="ADAL" clId="{B64525A6-2CF4-4C39-ACDA-40D2EA73D7C8}" dt="2019-07-26T20:08:47.856" v="2"/>
          <ac:graphicFrameMkLst>
            <pc:docMk/>
            <pc:sldMk cId="156032695" sldId="4036"/>
            <ac:graphicFrameMk id="7" creationId="{386E0EBA-1EAB-47B5-8C48-736FEEFA5D4E}"/>
          </ac:graphicFrameMkLst>
        </pc:graphicFrameChg>
        <pc:graphicFrameChg chg="add del">
          <ac:chgData name="Ronald Joao Vela Altare" userId="994dc457-4177-44cd-a9a6-54660b02e6a5" providerId="ADAL" clId="{B64525A6-2CF4-4C39-ACDA-40D2EA73D7C8}" dt="2019-07-26T20:15:26.117" v="7"/>
          <ac:graphicFrameMkLst>
            <pc:docMk/>
            <pc:sldMk cId="156032695" sldId="4036"/>
            <ac:graphicFrameMk id="8" creationId="{8213E54E-E0CE-44C4-A60D-DDD07309D25F}"/>
          </ac:graphicFrameMkLst>
        </pc:graphicFrameChg>
        <pc:graphicFrameChg chg="add mod modGraphic">
          <ac:chgData name="Ronald Joao Vela Altare" userId="994dc457-4177-44cd-a9a6-54660b02e6a5" providerId="ADAL" clId="{B64525A6-2CF4-4C39-ACDA-40D2EA73D7C8}" dt="2019-07-26T20:16:58.161" v="20" actId="14734"/>
          <ac:graphicFrameMkLst>
            <pc:docMk/>
            <pc:sldMk cId="156032695" sldId="4036"/>
            <ac:graphicFrameMk id="10" creationId="{8D9EA797-203E-4A6B-9F14-F87B2DA42A6B}"/>
          </ac:graphicFrameMkLst>
        </pc:graphicFrameChg>
        <pc:picChg chg="add del">
          <ac:chgData name="Ronald Joao Vela Altare" userId="994dc457-4177-44cd-a9a6-54660b02e6a5" providerId="ADAL" clId="{B64525A6-2CF4-4C39-ACDA-40D2EA73D7C8}" dt="2019-07-26T20:15:22.113" v="5" actId="478"/>
          <ac:picMkLst>
            <pc:docMk/>
            <pc:sldMk cId="156032695" sldId="4036"/>
            <ac:picMk id="5" creationId="{1662CC27-B342-475D-9BF5-BE1D13E9C1D4}"/>
          </ac:picMkLst>
        </pc:picChg>
        <pc:picChg chg="mod">
          <ac:chgData name="Ronald Joao Vela Altare" userId="994dc457-4177-44cd-a9a6-54660b02e6a5" providerId="ADAL" clId="{B64525A6-2CF4-4C39-ACDA-40D2EA73D7C8}" dt="2019-07-26T20:14:58.744" v="4" actId="14100"/>
          <ac:picMkLst>
            <pc:docMk/>
            <pc:sldMk cId="156032695" sldId="4036"/>
            <ac:picMk id="6" creationId="{340B5FA7-2FEA-4EBA-952C-F0DEE4FB7E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RCC-O99\Archivo%20compartido\Comit&#233;%20de%20riesgos\2019\Febrero\1.%20Miembros%20operando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RCC-O99\Archivo%20compartido\Comit&#233;%20de%20riesgos\2019\Febrero\2.Report%20Gestion%20Operacion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RCC-O99\Archivo%20compartido\Comit&#233;%20de%20riesgos\2019\Febrero\2.Report%20Gestion%20Operacion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RCC-O99\Archivo%20compartido\Comit&#233;%20de%20riesgos\2019\Febrero\2.Report%20Gestion%20Oper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CC-O99\Archivo%20compartido\Comit&#233;%20de%20riesgos\2019\Febrero\8.%20Gr&#225;fica%20garant&#237;a%20exigida%20y%20PA%20Rep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CC-O99\Archivo%20compartido\Comit&#233;%20de%20riesgos\2019\Febrero\8.%20Gr&#225;fica%20garant&#237;a%20exigida%20y%20PA%20Rep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Evolución Miembros*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100259979350927E-2"/>
          <c:y val="0.13304840905581988"/>
          <c:w val="0.71661118781953204"/>
          <c:h val="0.712537935215100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'Miembros operando'!$B$13</c:f>
              <c:strCache>
                <c:ptCount val="1"/>
                <c:pt idx="0">
                  <c:v>Miembros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'Miembros operando'!$A$14:$A$25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Enero</c:v>
                </c:pt>
              </c:strCache>
            </c:strRef>
          </c:cat>
          <c:val>
            <c:numRef>
              <c:f>'Miembros operando'!$B$14:$B$25</c:f>
              <c:numCache>
                <c:formatCode>General</c:formatCode>
                <c:ptCount val="12"/>
                <c:pt idx="0">
                  <c:v>18</c:v>
                </c:pt>
                <c:pt idx="1">
                  <c:v>26</c:v>
                </c:pt>
                <c:pt idx="2">
                  <c:v>32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38</c:v>
                </c:pt>
                <c:pt idx="8">
                  <c:v>41</c:v>
                </c:pt>
                <c:pt idx="9">
                  <c:v>41</c:v>
                </c:pt>
                <c:pt idx="10">
                  <c:v>44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A-452F-9960-4BB741D3A497}"/>
            </c:ext>
          </c:extLst>
        </c:ser>
        <c:ser>
          <c:idx val="1"/>
          <c:order val="1"/>
          <c:tx>
            <c:strRef>
              <c:f>'Miembros operando'!$C$13</c:f>
              <c:strCache>
                <c:ptCount val="1"/>
                <c:pt idx="0">
                  <c:v>Miembros Operando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191153238546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A-452F-9960-4BB741D3A497}"/>
                </c:ext>
              </c:extLst>
            </c:dLbl>
            <c:dLbl>
              <c:idx val="1"/>
              <c:layout>
                <c:manualLayout>
                  <c:x val="4.7393364928909956E-3"/>
                  <c:y val="-1.243977713150045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4A-452F-9960-4BB741D3A497}"/>
                </c:ext>
              </c:extLst>
            </c:dLbl>
            <c:dLbl>
              <c:idx val="2"/>
              <c:layout>
                <c:manualLayout>
                  <c:x val="4.7393364928909956E-3"/>
                  <c:y val="-6.21988856575022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A-452F-9960-4BB741D3A497}"/>
                </c:ext>
              </c:extLst>
            </c:dLbl>
            <c:dLbl>
              <c:idx val="3"/>
              <c:layout>
                <c:manualLayout>
                  <c:x val="7.89889415481832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4A-452F-9960-4BB741D3A497}"/>
                </c:ext>
              </c:extLst>
            </c:dLbl>
            <c:dLbl>
              <c:idx val="4"/>
              <c:layout>
                <c:manualLayout>
                  <c:x val="4.73933649289093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4A-452F-9960-4BB741D3A497}"/>
                </c:ext>
              </c:extLst>
            </c:dLbl>
            <c:dLbl>
              <c:idx val="5"/>
              <c:layout>
                <c:manualLayout>
                  <c:x val="9.47867298578193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4A-452F-9960-4BB741D3A497}"/>
                </c:ext>
              </c:extLst>
            </c:dLbl>
            <c:dLbl>
              <c:idx val="6"/>
              <c:layout>
                <c:manualLayout>
                  <c:x val="7.8988941548183249E-3"/>
                  <c:y val="-6.7854113655640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4A-452F-9960-4BB741D3A497}"/>
                </c:ext>
              </c:extLst>
            </c:dLbl>
            <c:dLbl>
              <c:idx val="7"/>
              <c:layout>
                <c:manualLayout>
                  <c:x val="9.47867298578199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4A-452F-9960-4BB741D3A497}"/>
                </c:ext>
              </c:extLst>
            </c:dLbl>
            <c:dLbl>
              <c:idx val="8"/>
              <c:layout>
                <c:manualLayout>
                  <c:x val="7.8988941548182104E-3"/>
                  <c:y val="-6.21988856575022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4A-452F-9960-4BB741D3A497}"/>
                </c:ext>
              </c:extLst>
            </c:dLbl>
            <c:dLbl>
              <c:idx val="9"/>
              <c:layout>
                <c:manualLayout>
                  <c:x val="9.4786729857819912E-3"/>
                  <c:y val="-3.1099442828751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4A-452F-9960-4BB741D3A497}"/>
                </c:ext>
              </c:extLst>
            </c:dLbl>
            <c:dLbl>
              <c:idx val="10"/>
              <c:layout>
                <c:manualLayout>
                  <c:x val="1.16959064327485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4A-452F-9960-4BB741D3A497}"/>
                </c:ext>
              </c:extLst>
            </c:dLbl>
            <c:dLbl>
              <c:idx val="11"/>
              <c:layout>
                <c:manualLayout>
                  <c:x val="1.1058451816745656E-2"/>
                  <c:y val="-3.3927056827820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4A-452F-9960-4BB741D3A4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'Miembros operando'!$A$14:$A$25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Enero</c:v>
                </c:pt>
              </c:strCache>
            </c:strRef>
          </c:cat>
          <c:val>
            <c:numRef>
              <c:f>'Miembros operando'!$C$14:$C$25</c:f>
              <c:numCache>
                <c:formatCode>General</c:formatCode>
                <c:ptCount val="12"/>
                <c:pt idx="0">
                  <c:v>7</c:v>
                </c:pt>
                <c:pt idx="1">
                  <c:v>15</c:v>
                </c:pt>
                <c:pt idx="2">
                  <c:v>21</c:v>
                </c:pt>
                <c:pt idx="3">
                  <c:v>28</c:v>
                </c:pt>
                <c:pt idx="4">
                  <c:v>28</c:v>
                </c:pt>
                <c:pt idx="5">
                  <c:v>31</c:v>
                </c:pt>
                <c:pt idx="6">
                  <c:v>34</c:v>
                </c:pt>
                <c:pt idx="7">
                  <c:v>32</c:v>
                </c:pt>
                <c:pt idx="8">
                  <c:v>33</c:v>
                </c:pt>
                <c:pt idx="9">
                  <c:v>37</c:v>
                </c:pt>
                <c:pt idx="10">
                  <c:v>36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4A-452F-9960-4BB741D3A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9625520"/>
        <c:axId val="467652688"/>
        <c:axId val="0"/>
      </c:bar3DChart>
      <c:catAx>
        <c:axId val="53962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467652688"/>
        <c:crosses val="autoZero"/>
        <c:auto val="0"/>
        <c:lblAlgn val="ctr"/>
        <c:lblOffset val="100"/>
        <c:noMultiLvlLbl val="0"/>
      </c:catAx>
      <c:valAx>
        <c:axId val="467652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Número de Miembros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9625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 Narrow" panose="020B0606020202030204" pitchFamily="34" charset="0"/>
        </a:defRPr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Evolución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025782713885953"/>
          <c:y val="0.16584596720912712"/>
          <c:w val="0.86036149236034565"/>
          <c:h val="0.66894871259696675"/>
        </c:manualLayout>
      </c:layout>
      <c:lineChart>
        <c:grouping val="standard"/>
        <c:varyColors val="0"/>
        <c:ser>
          <c:idx val="0"/>
          <c:order val="1"/>
          <c:tx>
            <c:strRef>
              <c:f>InformeOperaciones!$AO$7</c:f>
              <c:strCache>
                <c:ptCount val="1"/>
                <c:pt idx="0">
                  <c:v> Total Monto </c:v>
                </c:pt>
              </c:strCache>
            </c:strRef>
          </c:tx>
          <c:marker>
            <c:symbol val="none"/>
          </c:marker>
          <c:dLbls>
            <c:dLbl>
              <c:idx val="32"/>
              <c:layout>
                <c:manualLayout>
                  <c:x val="-1.1241396486820182E-2"/>
                  <c:y val="-8.1869811957290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D8-409F-8B2C-8891468DCE8D}"/>
                </c:ext>
              </c:extLst>
            </c:dLbl>
            <c:dLbl>
              <c:idx val="33"/>
              <c:layout>
                <c:manualLayout>
                  <c:x val="-5.6208531445427833E-2"/>
                  <c:y val="5.6748744197306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D8-409F-8B2C-8891468DCE8D}"/>
                </c:ext>
              </c:extLst>
            </c:dLbl>
            <c:dLbl>
              <c:idx val="40"/>
              <c:layout>
                <c:manualLayout>
                  <c:x val="-1.570731018440865E-2"/>
                  <c:y val="-4.78998734236415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8.911.126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D8-409F-8B2C-8891468DCE8D}"/>
                </c:ext>
              </c:extLst>
            </c:dLbl>
            <c:dLbl>
              <c:idx val="41"/>
              <c:layout>
                <c:manualLayout>
                  <c:x val="-5.7117491579667433E-3"/>
                  <c:y val="3.831989873891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D8-409F-8B2C-8891468DCE8D}"/>
                </c:ext>
              </c:extLst>
            </c:dLbl>
            <c:dLbl>
              <c:idx val="98"/>
              <c:layout>
                <c:manualLayout>
                  <c:x val="-1.5705588457595416E-2"/>
                  <c:y val="-9.253495501853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D8-409F-8B2C-8891468DCE8D}"/>
                </c:ext>
              </c:extLst>
            </c:dLbl>
            <c:dLbl>
              <c:idx val="99"/>
              <c:layout>
                <c:manualLayout>
                  <c:x val="-1.1424525938396617E-2"/>
                  <c:y val="4.5483239724607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D8-409F-8B2C-8891468DCE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InformeOperaciones!$CG$3:$CG$36</c:f>
              <c:numCache>
                <c:formatCode>_(* #,##0_);_(* \(#,##0\);_(* "-"_);_(@_)</c:formatCode>
                <c:ptCount val="3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 formatCode="mmm\-yy">
                  <c:v>42736</c:v>
                </c:pt>
                <c:pt idx="10" formatCode="mmm\-yy">
                  <c:v>42767</c:v>
                </c:pt>
                <c:pt idx="11" formatCode="mmm\-yy">
                  <c:v>42795</c:v>
                </c:pt>
                <c:pt idx="12" formatCode="mmm\-yy">
                  <c:v>42826</c:v>
                </c:pt>
                <c:pt idx="13" formatCode="mmm\-yy">
                  <c:v>42856</c:v>
                </c:pt>
                <c:pt idx="14" formatCode="mmm\-yy">
                  <c:v>42887</c:v>
                </c:pt>
                <c:pt idx="15" formatCode="mmm\-yy">
                  <c:v>42917</c:v>
                </c:pt>
                <c:pt idx="16" formatCode="mmm\-yy">
                  <c:v>42948</c:v>
                </c:pt>
                <c:pt idx="17" formatCode="mmm\-yy">
                  <c:v>42979</c:v>
                </c:pt>
                <c:pt idx="18" formatCode="mmm\-yy">
                  <c:v>43009</c:v>
                </c:pt>
                <c:pt idx="19" formatCode="mmm\-yy">
                  <c:v>43040</c:v>
                </c:pt>
                <c:pt idx="20" formatCode="mmm\-yy">
                  <c:v>43070</c:v>
                </c:pt>
                <c:pt idx="21" formatCode="mmm\-yy">
                  <c:v>43101</c:v>
                </c:pt>
                <c:pt idx="22" formatCode="mmm\-yy">
                  <c:v>43132</c:v>
                </c:pt>
                <c:pt idx="23" formatCode="mmm\-yy">
                  <c:v>43160</c:v>
                </c:pt>
                <c:pt idx="24" formatCode="mmm\-yy">
                  <c:v>43191</c:v>
                </c:pt>
                <c:pt idx="25" formatCode="mmm\-yy">
                  <c:v>43221</c:v>
                </c:pt>
                <c:pt idx="26" formatCode="mmm\-yy">
                  <c:v>43252</c:v>
                </c:pt>
                <c:pt idx="27" formatCode="mmm\-yy">
                  <c:v>43282</c:v>
                </c:pt>
                <c:pt idx="28" formatCode="mmm\-yy">
                  <c:v>43313</c:v>
                </c:pt>
                <c:pt idx="29" formatCode="mmm\-yy">
                  <c:v>43344</c:v>
                </c:pt>
                <c:pt idx="30" formatCode="mmm\-yy">
                  <c:v>43374</c:v>
                </c:pt>
                <c:pt idx="31" formatCode="mmm\-yy">
                  <c:v>43405</c:v>
                </c:pt>
                <c:pt idx="32" formatCode="mmm\-yy">
                  <c:v>43435</c:v>
                </c:pt>
                <c:pt idx="33" formatCode="mmm\-yy">
                  <c:v>43466</c:v>
                </c:pt>
              </c:numCache>
            </c:numRef>
          </c:cat>
          <c:val>
            <c:numRef>
              <c:f>InformeOperaciones!$CH$3:$CH$36</c:f>
              <c:numCache>
                <c:formatCode>#,##0_);\(#,##0\)</c:formatCode>
                <c:ptCount val="34"/>
                <c:pt idx="0">
                  <c:v>1787.4237804878048</c:v>
                </c:pt>
                <c:pt idx="1">
                  <c:v>14509.419628099175</c:v>
                </c:pt>
                <c:pt idx="2">
                  <c:v>131724.45401587302</c:v>
                </c:pt>
                <c:pt idx="3">
                  <c:v>101420.78</c:v>
                </c:pt>
                <c:pt idx="4">
                  <c:v>309335.67</c:v>
                </c:pt>
                <c:pt idx="5">
                  <c:v>524868.28</c:v>
                </c:pt>
                <c:pt idx="6">
                  <c:v>672241.36</c:v>
                </c:pt>
                <c:pt idx="7">
                  <c:v>4638301.0999999996</c:v>
                </c:pt>
                <c:pt idx="8">
                  <c:v>4967895.8250000011</c:v>
                </c:pt>
                <c:pt idx="9">
                  <c:v>5888860.3949999996</c:v>
                </c:pt>
                <c:pt idx="10">
                  <c:v>7062619.3700000001</c:v>
                </c:pt>
                <c:pt idx="11">
                  <c:v>7254044.1349999998</c:v>
                </c:pt>
                <c:pt idx="12">
                  <c:v>6653649.46</c:v>
                </c:pt>
                <c:pt idx="13">
                  <c:v>6519151.2899999991</c:v>
                </c:pt>
                <c:pt idx="14">
                  <c:v>8602252.9800000004</c:v>
                </c:pt>
                <c:pt idx="15">
                  <c:v>8518454.7800000012</c:v>
                </c:pt>
                <c:pt idx="16">
                  <c:v>6894782.995000001</c:v>
                </c:pt>
                <c:pt idx="17">
                  <c:v>6602026</c:v>
                </c:pt>
                <c:pt idx="18">
                  <c:v>6894007</c:v>
                </c:pt>
                <c:pt idx="19">
                  <c:v>6588214.290000001</c:v>
                </c:pt>
                <c:pt idx="20">
                  <c:v>7185988</c:v>
                </c:pt>
                <c:pt idx="21">
                  <c:v>8186615.919999999</c:v>
                </c:pt>
                <c:pt idx="22">
                  <c:v>8159291.5200000005</c:v>
                </c:pt>
                <c:pt idx="23">
                  <c:v>7686615.7000000002</c:v>
                </c:pt>
                <c:pt idx="24">
                  <c:v>7499145.209999999</c:v>
                </c:pt>
                <c:pt idx="25">
                  <c:v>12347667.860000001</c:v>
                </c:pt>
                <c:pt idx="26">
                  <c:v>9035183.6000000015</c:v>
                </c:pt>
                <c:pt idx="27">
                  <c:v>7997542.0299999993</c:v>
                </c:pt>
                <c:pt idx="28">
                  <c:v>7710647.0200000005</c:v>
                </c:pt>
                <c:pt idx="29">
                  <c:v>8928901.2199999988</c:v>
                </c:pt>
                <c:pt idx="30">
                  <c:v>7300041.3950000005</c:v>
                </c:pt>
                <c:pt idx="31">
                  <c:v>10271887.309999999</c:v>
                </c:pt>
                <c:pt idx="32">
                  <c:v>9003966.5050000008</c:v>
                </c:pt>
                <c:pt idx="33">
                  <c:v>7900881.4149999991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D8-409F-8B2C-8891468DC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165248"/>
        <c:axId val="306317832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InformeOperaciones!$AO$7</c15:sqref>
                        </c15:formulaRef>
                      </c:ext>
                    </c:extLst>
                    <c:strCache>
                      <c:ptCount val="1"/>
                      <c:pt idx="0">
                        <c:v> Total Monto 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InformeOperaciones!$CG$3:$CG$36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34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 formatCode="mmm\-yy">
                        <c:v>42736</c:v>
                      </c:pt>
                      <c:pt idx="10" formatCode="mmm\-yy">
                        <c:v>42767</c:v>
                      </c:pt>
                      <c:pt idx="11" formatCode="mmm\-yy">
                        <c:v>42795</c:v>
                      </c:pt>
                      <c:pt idx="12" formatCode="mmm\-yy">
                        <c:v>42826</c:v>
                      </c:pt>
                      <c:pt idx="13" formatCode="mmm\-yy">
                        <c:v>42856</c:v>
                      </c:pt>
                      <c:pt idx="14" formatCode="mmm\-yy">
                        <c:v>42887</c:v>
                      </c:pt>
                      <c:pt idx="15" formatCode="mmm\-yy">
                        <c:v>42917</c:v>
                      </c:pt>
                      <c:pt idx="16" formatCode="mmm\-yy">
                        <c:v>42948</c:v>
                      </c:pt>
                      <c:pt idx="17" formatCode="mmm\-yy">
                        <c:v>42979</c:v>
                      </c:pt>
                      <c:pt idx="18" formatCode="mmm\-yy">
                        <c:v>43009</c:v>
                      </c:pt>
                      <c:pt idx="19" formatCode="mmm\-yy">
                        <c:v>43040</c:v>
                      </c:pt>
                      <c:pt idx="20" formatCode="mmm\-yy">
                        <c:v>43070</c:v>
                      </c:pt>
                      <c:pt idx="21" formatCode="mmm\-yy">
                        <c:v>43101</c:v>
                      </c:pt>
                      <c:pt idx="22" formatCode="mmm\-yy">
                        <c:v>43132</c:v>
                      </c:pt>
                      <c:pt idx="23" formatCode="mmm\-yy">
                        <c:v>43160</c:v>
                      </c:pt>
                      <c:pt idx="24" formatCode="mmm\-yy">
                        <c:v>43191</c:v>
                      </c:pt>
                      <c:pt idx="25" formatCode="mmm\-yy">
                        <c:v>43221</c:v>
                      </c:pt>
                      <c:pt idx="26" formatCode="mmm\-yy">
                        <c:v>43252</c:v>
                      </c:pt>
                      <c:pt idx="27" formatCode="mmm\-yy">
                        <c:v>43282</c:v>
                      </c:pt>
                      <c:pt idx="28" formatCode="mmm\-yy">
                        <c:v>43313</c:v>
                      </c:pt>
                      <c:pt idx="29" formatCode="mmm\-yy">
                        <c:v>43344</c:v>
                      </c:pt>
                      <c:pt idx="30" formatCode="mmm\-yy">
                        <c:v>43374</c:v>
                      </c:pt>
                      <c:pt idx="31" formatCode="mmm\-yy">
                        <c:v>43405</c:v>
                      </c:pt>
                      <c:pt idx="32" formatCode="mmm\-yy">
                        <c:v>43435</c:v>
                      </c:pt>
                      <c:pt idx="33" formatCode="mmm\-yy">
                        <c:v>43466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InformeOperaciones!$CH$3:$CH$25</c15:sqref>
                        </c15:formulaRef>
                      </c:ext>
                    </c:extLst>
                    <c:numCache>
                      <c:formatCode>#,##0_);\(#,##0\)</c:formatCode>
                      <c:ptCount val="23"/>
                      <c:pt idx="0">
                        <c:v>1787.4237804878048</c:v>
                      </c:pt>
                      <c:pt idx="1">
                        <c:v>14509.419628099175</c:v>
                      </c:pt>
                      <c:pt idx="2">
                        <c:v>131724.45401587302</c:v>
                      </c:pt>
                      <c:pt idx="3">
                        <c:v>101420.78</c:v>
                      </c:pt>
                      <c:pt idx="4">
                        <c:v>309335.67</c:v>
                      </c:pt>
                      <c:pt idx="5">
                        <c:v>524868.28</c:v>
                      </c:pt>
                      <c:pt idx="6">
                        <c:v>672241.36</c:v>
                      </c:pt>
                      <c:pt idx="7">
                        <c:v>4638301.0999999996</c:v>
                      </c:pt>
                      <c:pt idx="8">
                        <c:v>4967895.8250000011</c:v>
                      </c:pt>
                      <c:pt idx="9">
                        <c:v>5888860.3949999996</c:v>
                      </c:pt>
                      <c:pt idx="10">
                        <c:v>7062619.3700000001</c:v>
                      </c:pt>
                      <c:pt idx="11">
                        <c:v>7254044.1349999998</c:v>
                      </c:pt>
                      <c:pt idx="12">
                        <c:v>6653649.46</c:v>
                      </c:pt>
                      <c:pt idx="13">
                        <c:v>6519151.2899999991</c:v>
                      </c:pt>
                      <c:pt idx="14">
                        <c:v>8602252.9800000004</c:v>
                      </c:pt>
                      <c:pt idx="15">
                        <c:v>8518454.7800000012</c:v>
                      </c:pt>
                      <c:pt idx="16">
                        <c:v>6894782.995000001</c:v>
                      </c:pt>
                      <c:pt idx="17">
                        <c:v>6602026</c:v>
                      </c:pt>
                      <c:pt idx="18">
                        <c:v>6894007</c:v>
                      </c:pt>
                      <c:pt idx="19">
                        <c:v>6588214.290000001</c:v>
                      </c:pt>
                      <c:pt idx="20">
                        <c:v>7185988</c:v>
                      </c:pt>
                      <c:pt idx="21">
                        <c:v>8186615.919999999</c:v>
                      </c:pt>
                      <c:pt idx="22">
                        <c:v>8159291.5200000005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5BD8-409F-8B2C-8891468DCE8D}"/>
                  </c:ext>
                </c:extLst>
              </c15:ser>
            </c15:filteredLineSeries>
          </c:ext>
        </c:extLst>
      </c:lineChart>
      <c:catAx>
        <c:axId val="303165248"/>
        <c:scaling>
          <c:orientation val="minMax"/>
        </c:scaling>
        <c:delete val="0"/>
        <c:axPos val="b"/>
        <c:numFmt formatCode="_(* #,##0_);_(* \(#,##0\);_(* &quot;-&quot;_);_(@_)" sourceLinked="1"/>
        <c:majorTickMark val="none"/>
        <c:minorTickMark val="none"/>
        <c:tickLblPos val="nextTo"/>
        <c:spPr>
          <a:ln w="9525"/>
        </c:spPr>
        <c:txPr>
          <a:bodyPr rot="-5400000" vert="horz"/>
          <a:lstStyle/>
          <a:p>
            <a:pPr>
              <a:defRPr sz="900"/>
            </a:pPr>
            <a:endParaRPr lang="es-CO"/>
          </a:p>
        </c:txPr>
        <c:crossAx val="306317832"/>
        <c:crosses val="autoZero"/>
        <c:auto val="1"/>
        <c:lblAlgn val="ctr"/>
        <c:lblOffset val="100"/>
        <c:tickLblSkip val="1"/>
        <c:noMultiLvlLbl val="0"/>
      </c:catAx>
      <c:valAx>
        <c:axId val="306317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Monto promedio diario en millones de pesos</a:t>
                </a:r>
              </a:p>
            </c:rich>
          </c:tx>
          <c:overlay val="0"/>
        </c:title>
        <c:numFmt formatCode="#,##0_);\(#,##0\)" sourceLinked="1"/>
        <c:majorTickMark val="none"/>
        <c:minorTickMark val="none"/>
        <c:tickLblPos val="nextTo"/>
        <c:crossAx val="303165248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7.2629457302584979E-2"/>
          <c:y val="0.91741715482322805"/>
          <c:w val="0.84045070239098763"/>
          <c:h val="6.142816409089906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Evolución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765333768678752"/>
          <c:y val="0.1579693980492807"/>
          <c:w val="0.86901258517459767"/>
          <c:h val="0.65391798419674019"/>
        </c:manualLayout>
      </c:layout>
      <c:lineChart>
        <c:grouping val="standard"/>
        <c:varyColors val="0"/>
        <c:ser>
          <c:idx val="0"/>
          <c:order val="0"/>
          <c:tx>
            <c:strRef>
              <c:f>InformeOperaciones!$AO$7</c:f>
              <c:strCache>
                <c:ptCount val="1"/>
                <c:pt idx="0">
                  <c:v> Total Monto </c:v>
                </c:pt>
              </c:strCache>
            </c:strRef>
          </c:tx>
          <c:marker>
            <c:symbol val="none"/>
          </c:marker>
          <c:dLbls>
            <c:dLbl>
              <c:idx val="32"/>
              <c:layout>
                <c:manualLayout>
                  <c:x val="-9.5330411084311971E-3"/>
                  <c:y val="-9.3899729544863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43-4830-8568-0D902BB2412F}"/>
                </c:ext>
              </c:extLst>
            </c:dLbl>
            <c:dLbl>
              <c:idx val="33"/>
              <c:layout>
                <c:manualLayout>
                  <c:x val="-6.1292798648491111E-2"/>
                  <c:y val="-2.36627542038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43-4830-8568-0D902BB2412F}"/>
                </c:ext>
              </c:extLst>
            </c:dLbl>
            <c:dLbl>
              <c:idx val="40"/>
              <c:layout>
                <c:manualLayout>
                  <c:x val="-2.0729896951192775E-2"/>
                  <c:y val="-4.46963134960922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2.115.874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43-4830-8568-0D902BB2412F}"/>
                </c:ext>
              </c:extLst>
            </c:dLbl>
            <c:dLbl>
              <c:idx val="41"/>
              <c:layout>
                <c:manualLayout>
                  <c:x val="-6.9099656503977267E-3"/>
                  <c:y val="4.4696313496092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43-4830-8568-0D902BB2412F}"/>
                </c:ext>
              </c:extLst>
            </c:dLbl>
            <c:dLbl>
              <c:idx val="98"/>
              <c:layout>
                <c:manualLayout>
                  <c:x val="-3.1791190324855681E-2"/>
                  <c:y val="-3.3736930004759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43-4830-8568-0D902BB2412F}"/>
                </c:ext>
              </c:extLst>
            </c:dLbl>
            <c:dLbl>
              <c:idx val="99"/>
              <c:layout>
                <c:manualLayout>
                  <c:x val="-5.527490724859683E-3"/>
                  <c:y val="0.11554371506073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43-4830-8568-0D902BB241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InformeOperaciones!$AM$8:$AM$41</c:f>
              <c:numCache>
                <c:formatCode>_(* #,##0_);_(* \(#,##0\);_(* "-"_);_(@_)</c:formatCode>
                <c:ptCount val="3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 formatCode="mmm\-yy">
                  <c:v>42736</c:v>
                </c:pt>
                <c:pt idx="10" formatCode="mmm\-yy">
                  <c:v>42767</c:v>
                </c:pt>
                <c:pt idx="11" formatCode="mmm\-yy">
                  <c:v>42795</c:v>
                </c:pt>
                <c:pt idx="12" formatCode="mmm\-yy">
                  <c:v>42826</c:v>
                </c:pt>
                <c:pt idx="13" formatCode="mmm\-yy">
                  <c:v>42856</c:v>
                </c:pt>
                <c:pt idx="14" formatCode="mmm\-yy">
                  <c:v>42887</c:v>
                </c:pt>
                <c:pt idx="15" formatCode="mmm\-yy">
                  <c:v>42917</c:v>
                </c:pt>
                <c:pt idx="16" formatCode="mmm\-yy">
                  <c:v>42948</c:v>
                </c:pt>
                <c:pt idx="17" formatCode="mmm\-yy">
                  <c:v>42979</c:v>
                </c:pt>
                <c:pt idx="18" formatCode="mmm\-yy">
                  <c:v>43009</c:v>
                </c:pt>
                <c:pt idx="19" formatCode="mmm\-yy">
                  <c:v>43040</c:v>
                </c:pt>
                <c:pt idx="20" formatCode="mmm\-yy">
                  <c:v>43070</c:v>
                </c:pt>
                <c:pt idx="21" formatCode="mmm\-yy">
                  <c:v>43101</c:v>
                </c:pt>
                <c:pt idx="22" formatCode="mmm\-yy">
                  <c:v>43132</c:v>
                </c:pt>
                <c:pt idx="23" formatCode="mmm\-yy">
                  <c:v>43160</c:v>
                </c:pt>
                <c:pt idx="24" formatCode="mmm\-yy">
                  <c:v>43191</c:v>
                </c:pt>
                <c:pt idx="25" formatCode="mmm\-yy">
                  <c:v>43221</c:v>
                </c:pt>
                <c:pt idx="26" formatCode="mmm\-yy">
                  <c:v>43252</c:v>
                </c:pt>
                <c:pt idx="27" formatCode="mmm\-yy">
                  <c:v>43282</c:v>
                </c:pt>
                <c:pt idx="28" formatCode="mmm\-yy">
                  <c:v>43313</c:v>
                </c:pt>
                <c:pt idx="29" formatCode="mmm\-yy">
                  <c:v>43344</c:v>
                </c:pt>
                <c:pt idx="30" formatCode="mmm\-yy">
                  <c:v>43374</c:v>
                </c:pt>
                <c:pt idx="31" formatCode="mmm\-yy">
                  <c:v>43405</c:v>
                </c:pt>
                <c:pt idx="32" formatCode="mmm\-yy">
                  <c:v>43435</c:v>
                </c:pt>
                <c:pt idx="33" formatCode="mmm\-yy">
                  <c:v>43466</c:v>
                </c:pt>
              </c:numCache>
            </c:numRef>
          </c:cat>
          <c:val>
            <c:numRef>
              <c:f>InformeOperaciones!$AO$8:$AO$41</c:f>
              <c:numCache>
                <c:formatCode>#,##0_);\(#,##0\)</c:formatCode>
                <c:ptCount val="34"/>
                <c:pt idx="0">
                  <c:v>1787.4237804878048</c:v>
                </c:pt>
                <c:pt idx="1">
                  <c:v>14509.419628099175</c:v>
                </c:pt>
                <c:pt idx="2">
                  <c:v>131724.45401587302</c:v>
                </c:pt>
                <c:pt idx="3">
                  <c:v>101420.78</c:v>
                </c:pt>
                <c:pt idx="4">
                  <c:v>309335.67</c:v>
                </c:pt>
                <c:pt idx="5">
                  <c:v>524868.28</c:v>
                </c:pt>
                <c:pt idx="6">
                  <c:v>672241.36</c:v>
                </c:pt>
                <c:pt idx="7">
                  <c:v>768132.04</c:v>
                </c:pt>
                <c:pt idx="8">
                  <c:v>880998.92000000086</c:v>
                </c:pt>
                <c:pt idx="9">
                  <c:v>1032604.7699999996</c:v>
                </c:pt>
                <c:pt idx="10">
                  <c:v>1462966.7300000004</c:v>
                </c:pt>
                <c:pt idx="11">
                  <c:v>1531344.7400000002</c:v>
                </c:pt>
                <c:pt idx="12">
                  <c:v>1369479.3499999996</c:v>
                </c:pt>
                <c:pt idx="13">
                  <c:v>1666986.8899999987</c:v>
                </c:pt>
                <c:pt idx="14">
                  <c:v>1544294.42</c:v>
                </c:pt>
                <c:pt idx="15">
                  <c:v>1605037.5</c:v>
                </c:pt>
                <c:pt idx="16">
                  <c:v>1703391.6000000015</c:v>
                </c:pt>
                <c:pt idx="17">
                  <c:v>1661555.879999999</c:v>
                </c:pt>
                <c:pt idx="18">
                  <c:v>1890793.129999999</c:v>
                </c:pt>
                <c:pt idx="19">
                  <c:v>1901374.0300000012</c:v>
                </c:pt>
                <c:pt idx="20">
                  <c:v>1464063.040000001</c:v>
                </c:pt>
                <c:pt idx="21">
                  <c:v>2071046.2199999988</c:v>
                </c:pt>
                <c:pt idx="22">
                  <c:v>2126184.5600000005</c:v>
                </c:pt>
                <c:pt idx="23">
                  <c:v>1933265.7599999998</c:v>
                </c:pt>
                <c:pt idx="24">
                  <c:v>1666686.1799999997</c:v>
                </c:pt>
                <c:pt idx="25">
                  <c:v>1946963.0999999996</c:v>
                </c:pt>
                <c:pt idx="26">
                  <c:v>1820735.9800000004</c:v>
                </c:pt>
                <c:pt idx="27">
                  <c:v>1607407.459999999</c:v>
                </c:pt>
                <c:pt idx="28">
                  <c:v>1815601.6300000008</c:v>
                </c:pt>
                <c:pt idx="29">
                  <c:v>2115905.67</c:v>
                </c:pt>
                <c:pt idx="30">
                  <c:v>1856336.0600000005</c:v>
                </c:pt>
                <c:pt idx="31">
                  <c:v>2405975.5999999996</c:v>
                </c:pt>
                <c:pt idx="32">
                  <c:v>1948615.290000001</c:v>
                </c:pt>
                <c:pt idx="33">
                  <c:v>1564311.6399999987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43-4830-8568-0D902BB24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319008"/>
        <c:axId val="306319400"/>
      </c:lineChart>
      <c:catAx>
        <c:axId val="306319008"/>
        <c:scaling>
          <c:orientation val="minMax"/>
        </c:scaling>
        <c:delete val="0"/>
        <c:axPos val="b"/>
        <c:numFmt formatCode="_(* #,##0_);_(* \(#,##0\);_(* &quot;-&quot;_);_(@_)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s-CO"/>
          </a:p>
        </c:txPr>
        <c:crossAx val="306319400"/>
        <c:crosses val="autoZero"/>
        <c:auto val="1"/>
        <c:lblAlgn val="ctr"/>
        <c:lblOffset val="100"/>
        <c:noMultiLvlLbl val="0"/>
      </c:catAx>
      <c:valAx>
        <c:axId val="306319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Monto promedio diario en millones de pesos</a:t>
                </a:r>
              </a:p>
            </c:rich>
          </c:tx>
          <c:layout>
            <c:manualLayout>
              <c:xMode val="edge"/>
              <c:yMode val="edge"/>
              <c:x val="7.6562157301943486E-3"/>
              <c:y val="0.20675584384966689"/>
            </c:manualLayout>
          </c:layout>
          <c:overlay val="0"/>
        </c:title>
        <c:numFmt formatCode="#,##0_);\(#,##0\)" sourceLinked="1"/>
        <c:majorTickMark val="none"/>
        <c:minorTickMark val="none"/>
        <c:tickLblPos val="nextTo"/>
        <c:crossAx val="30631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629457302584979E-2"/>
          <c:y val="0.91741715482322805"/>
          <c:w val="0.84045070239098763"/>
          <c:h val="6.142816409089906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/>
              <a:t>Evolución Simultáneas Mec y Sen</a:t>
            </a:r>
          </a:p>
        </c:rich>
      </c:tx>
      <c:layout>
        <c:manualLayout>
          <c:xMode val="edge"/>
          <c:yMode val="edge"/>
          <c:x val="0.32366561096312324"/>
          <c:y val="2.4412969685352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6053204559080322"/>
          <c:y val="0.13289617511436078"/>
          <c:w val="0.80028135077899831"/>
          <c:h val="0.60107959592505733"/>
        </c:manualLayout>
      </c:layout>
      <c:lineChart>
        <c:grouping val="standard"/>
        <c:varyColors val="0"/>
        <c:ser>
          <c:idx val="0"/>
          <c:order val="0"/>
          <c:tx>
            <c:strRef>
              <c:f>'InformeOperaciones Simultaneas'!$G$2</c:f>
              <c:strCache>
                <c:ptCount val="1"/>
                <c:pt idx="0">
                  <c:v>Monto Simultáneas SEN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5"/>
              <c:layout>
                <c:manualLayout>
                  <c:x val="-8.8904445222262197E-3"/>
                  <c:y val="-7.8715068075574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A8-4045-B190-DEC788B5D889}"/>
                </c:ext>
              </c:extLst>
            </c:dLbl>
            <c:dLbl>
              <c:idx val="26"/>
              <c:layout>
                <c:manualLayout>
                  <c:x val="-1.1853926029634924E-2"/>
                  <c:y val="6.082527987658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A8-4045-B190-DEC788B5D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'InformeOperaciones Simultaneas'!$B$3:$B$29</c:f>
              <c:numCache>
                <c:formatCode>General</c:formatCode>
                <c:ptCount val="27"/>
                <c:pt idx="0">
                  <c:v>2015</c:v>
                </c:pt>
                <c:pt idx="1">
                  <c:v>2016</c:v>
                </c:pt>
                <c:pt idx="2" formatCode="mmm\-yy">
                  <c:v>42736</c:v>
                </c:pt>
                <c:pt idx="3" formatCode="mmm\-yy">
                  <c:v>42767</c:v>
                </c:pt>
                <c:pt idx="4" formatCode="mmm\-yy">
                  <c:v>42795</c:v>
                </c:pt>
                <c:pt idx="5" formatCode="mmm\-yy">
                  <c:v>42826</c:v>
                </c:pt>
                <c:pt idx="6" formatCode="mmm\-yy">
                  <c:v>42856</c:v>
                </c:pt>
                <c:pt idx="7" formatCode="mmm\-yy">
                  <c:v>42887</c:v>
                </c:pt>
                <c:pt idx="8" formatCode="mmm\-yy">
                  <c:v>42917</c:v>
                </c:pt>
                <c:pt idx="9" formatCode="mmm\-yy">
                  <c:v>42948</c:v>
                </c:pt>
                <c:pt idx="10" formatCode="mmm\-yy">
                  <c:v>42979</c:v>
                </c:pt>
                <c:pt idx="11" formatCode="mmm\-yy">
                  <c:v>43009</c:v>
                </c:pt>
                <c:pt idx="12" formatCode="mmm\-yy">
                  <c:v>43040</c:v>
                </c:pt>
                <c:pt idx="13" formatCode="mmm\-yy">
                  <c:v>43070</c:v>
                </c:pt>
                <c:pt idx="14" formatCode="mmm\-yy">
                  <c:v>43101</c:v>
                </c:pt>
                <c:pt idx="15" formatCode="mmm\-yy">
                  <c:v>43132</c:v>
                </c:pt>
                <c:pt idx="16" formatCode="mmm\-yy">
                  <c:v>43160</c:v>
                </c:pt>
                <c:pt idx="17" formatCode="mmm\-yy">
                  <c:v>43191</c:v>
                </c:pt>
                <c:pt idx="18" formatCode="mmm\-yy">
                  <c:v>43221</c:v>
                </c:pt>
                <c:pt idx="19" formatCode="mmm\-yy">
                  <c:v>43252</c:v>
                </c:pt>
                <c:pt idx="20" formatCode="mmm\-yy">
                  <c:v>43282</c:v>
                </c:pt>
                <c:pt idx="21" formatCode="mmm\-yy">
                  <c:v>43313</c:v>
                </c:pt>
                <c:pt idx="22" formatCode="mmm\-yy">
                  <c:v>43344</c:v>
                </c:pt>
                <c:pt idx="23" formatCode="mmm\-yy">
                  <c:v>43374</c:v>
                </c:pt>
                <c:pt idx="24" formatCode="mmm\-yy">
                  <c:v>43405</c:v>
                </c:pt>
                <c:pt idx="25" formatCode="mmm\-yy">
                  <c:v>43435</c:v>
                </c:pt>
                <c:pt idx="26" formatCode="mmm\-yy">
                  <c:v>43466</c:v>
                </c:pt>
              </c:numCache>
            </c:numRef>
          </c:cat>
          <c:val>
            <c:numRef>
              <c:f>'InformeOperaciones Simultaneas'!$G$3:$G$29</c:f>
              <c:numCache>
                <c:formatCode>_(* #,##0_);_(* \(#,##0\);_(* "-"??_);_(@_)</c:formatCode>
                <c:ptCount val="27"/>
                <c:pt idx="0">
                  <c:v>3871446.145</c:v>
                </c:pt>
                <c:pt idx="1">
                  <c:v>3259611.8409047751</c:v>
                </c:pt>
                <c:pt idx="2">
                  <c:v>3938453.3045505248</c:v>
                </c:pt>
                <c:pt idx="3">
                  <c:v>4640807.3479048498</c:v>
                </c:pt>
                <c:pt idx="4">
                  <c:v>4817329.3124650009</c:v>
                </c:pt>
                <c:pt idx="5">
                  <c:v>4377286.3291237224</c:v>
                </c:pt>
                <c:pt idx="6">
                  <c:v>3991938.7069330956</c:v>
                </c:pt>
                <c:pt idx="7">
                  <c:v>6303102.9382619001</c:v>
                </c:pt>
                <c:pt idx="8">
                  <c:v>6137957.8828661321</c:v>
                </c:pt>
                <c:pt idx="9">
                  <c:v>5118377.9649999999</c:v>
                </c:pt>
                <c:pt idx="10">
                  <c:v>4892202.3099999996</c:v>
                </c:pt>
                <c:pt idx="11">
                  <c:v>4417007</c:v>
                </c:pt>
                <c:pt idx="12">
                  <c:v>4437770</c:v>
                </c:pt>
                <c:pt idx="13">
                  <c:v>4613187</c:v>
                </c:pt>
                <c:pt idx="14">
                  <c:v>5097352.4749999996</c:v>
                </c:pt>
                <c:pt idx="15">
                  <c:v>4793363.9050000003</c:v>
                </c:pt>
                <c:pt idx="16">
                  <c:v>4837016.5324999997</c:v>
                </c:pt>
                <c:pt idx="17">
                  <c:v>4694215.5374999996</c:v>
                </c:pt>
                <c:pt idx="18">
                  <c:v>5770257.2450000001</c:v>
                </c:pt>
                <c:pt idx="19">
                  <c:v>5683229.9000000004</c:v>
                </c:pt>
                <c:pt idx="20">
                  <c:v>4625819.9824999999</c:v>
                </c:pt>
                <c:pt idx="21">
                  <c:v>4102909.5975000001</c:v>
                </c:pt>
                <c:pt idx="22">
                  <c:v>5212853.34</c:v>
                </c:pt>
                <c:pt idx="23">
                  <c:v>4270690.9950000001</c:v>
                </c:pt>
                <c:pt idx="24">
                  <c:v>6463867.8849999998</c:v>
                </c:pt>
                <c:pt idx="25">
                  <c:v>5891249.9225000003</c:v>
                </c:pt>
                <c:pt idx="26">
                  <c:v>5102550.5274999999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A8-4045-B190-DEC788B5D889}"/>
            </c:ext>
          </c:extLst>
        </c:ser>
        <c:ser>
          <c:idx val="1"/>
          <c:order val="1"/>
          <c:tx>
            <c:strRef>
              <c:f>'InformeOperaciones Simultaneas'!$J$2</c:f>
              <c:strCache>
                <c:ptCount val="1"/>
                <c:pt idx="0">
                  <c:v>Monto Simultáneas MEC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F5A8-4045-B190-DEC788B5D889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F5A8-4045-B190-DEC788B5D88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F5A8-4045-B190-DEC788B5D88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A8-4045-B190-DEC788B5D88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A8-4045-B190-DEC788B5D88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A8-4045-B190-DEC788B5D88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5A8-4045-B190-DEC788B5D889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F5A8-4045-B190-DEC788B5D889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F5A8-4045-B190-DEC788B5D889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F5A8-4045-B190-DEC788B5D889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F5A8-4045-B190-DEC788B5D889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F5A8-4045-B190-DEC788B5D889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F5A8-4045-B190-DEC788B5D889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F5A8-4045-B190-DEC788B5D889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C00000">
                    <a:alpha val="92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F5A8-4045-B190-DEC788B5D889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F5A8-4045-B190-DEC788B5D889}"/>
              </c:ext>
            </c:extLst>
          </c:dPt>
          <c:dLbls>
            <c:dLbl>
              <c:idx val="25"/>
              <c:layout>
                <c:manualLayout>
                  <c:x val="-2.6671333566678335E-2"/>
                  <c:y val="-7.513711043577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5A8-4045-B190-DEC788B5D889}"/>
                </c:ext>
              </c:extLst>
            </c:dLbl>
            <c:dLbl>
              <c:idx val="26"/>
              <c:layout>
                <c:manualLayout>
                  <c:x val="-8.8904445222262197E-3"/>
                  <c:y val="9.3026898634769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5A8-4045-B190-DEC788B5D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'InformeOperaciones Simultaneas'!$B$3:$B$29</c:f>
              <c:numCache>
                <c:formatCode>General</c:formatCode>
                <c:ptCount val="27"/>
                <c:pt idx="0">
                  <c:v>2015</c:v>
                </c:pt>
                <c:pt idx="1">
                  <c:v>2016</c:v>
                </c:pt>
                <c:pt idx="2" formatCode="mmm\-yy">
                  <c:v>42736</c:v>
                </c:pt>
                <c:pt idx="3" formatCode="mmm\-yy">
                  <c:v>42767</c:v>
                </c:pt>
                <c:pt idx="4" formatCode="mmm\-yy">
                  <c:v>42795</c:v>
                </c:pt>
                <c:pt idx="5" formatCode="mmm\-yy">
                  <c:v>42826</c:v>
                </c:pt>
                <c:pt idx="6" formatCode="mmm\-yy">
                  <c:v>42856</c:v>
                </c:pt>
                <c:pt idx="7" formatCode="mmm\-yy">
                  <c:v>42887</c:v>
                </c:pt>
                <c:pt idx="8" formatCode="mmm\-yy">
                  <c:v>42917</c:v>
                </c:pt>
                <c:pt idx="9" formatCode="mmm\-yy">
                  <c:v>42948</c:v>
                </c:pt>
                <c:pt idx="10" formatCode="mmm\-yy">
                  <c:v>42979</c:v>
                </c:pt>
                <c:pt idx="11" formatCode="mmm\-yy">
                  <c:v>43009</c:v>
                </c:pt>
                <c:pt idx="12" formatCode="mmm\-yy">
                  <c:v>43040</c:v>
                </c:pt>
                <c:pt idx="13" formatCode="mmm\-yy">
                  <c:v>43070</c:v>
                </c:pt>
                <c:pt idx="14" formatCode="mmm\-yy">
                  <c:v>43101</c:v>
                </c:pt>
                <c:pt idx="15" formatCode="mmm\-yy">
                  <c:v>43132</c:v>
                </c:pt>
                <c:pt idx="16" formatCode="mmm\-yy">
                  <c:v>43160</c:v>
                </c:pt>
                <c:pt idx="17" formatCode="mmm\-yy">
                  <c:v>43191</c:v>
                </c:pt>
                <c:pt idx="18" formatCode="mmm\-yy">
                  <c:v>43221</c:v>
                </c:pt>
                <c:pt idx="19" formatCode="mmm\-yy">
                  <c:v>43252</c:v>
                </c:pt>
                <c:pt idx="20" formatCode="mmm\-yy">
                  <c:v>43282</c:v>
                </c:pt>
                <c:pt idx="21" formatCode="mmm\-yy">
                  <c:v>43313</c:v>
                </c:pt>
                <c:pt idx="22" formatCode="mmm\-yy">
                  <c:v>43344</c:v>
                </c:pt>
                <c:pt idx="23" formatCode="mmm\-yy">
                  <c:v>43374</c:v>
                </c:pt>
                <c:pt idx="24" formatCode="mmm\-yy">
                  <c:v>43405</c:v>
                </c:pt>
                <c:pt idx="25" formatCode="mmm\-yy">
                  <c:v>43435</c:v>
                </c:pt>
                <c:pt idx="26" formatCode="mmm\-yy">
                  <c:v>43466</c:v>
                </c:pt>
              </c:numCache>
            </c:numRef>
          </c:cat>
          <c:val>
            <c:numRef>
              <c:f>'InformeOperaciones Simultaneas'!$J$3:$J$29</c:f>
              <c:numCache>
                <c:formatCode>_(* #,##0_);_(* \(#,##0\);_(* "-"??_);_(@_)</c:formatCode>
                <c:ptCount val="27"/>
                <c:pt idx="1">
                  <c:v>898843.43409522495</c:v>
                </c:pt>
                <c:pt idx="2">
                  <c:v>1026799.9054494749</c:v>
                </c:pt>
                <c:pt idx="3">
                  <c:v>954245.53709514998</c:v>
                </c:pt>
                <c:pt idx="4">
                  <c:v>819515.62753499998</c:v>
                </c:pt>
                <c:pt idx="5">
                  <c:v>939649.61837627774</c:v>
                </c:pt>
                <c:pt idx="6">
                  <c:v>816755.39806690475</c:v>
                </c:pt>
                <c:pt idx="7">
                  <c:v>659882.67673810001</c:v>
                </c:pt>
                <c:pt idx="8">
                  <c:v>648360.47213386837</c:v>
                </c:pt>
                <c:pt idx="9">
                  <c:v>1358878.18</c:v>
                </c:pt>
                <c:pt idx="10">
                  <c:v>1499015.39</c:v>
                </c:pt>
                <c:pt idx="11">
                  <c:v>1800378.85</c:v>
                </c:pt>
                <c:pt idx="12">
                  <c:v>1641204.61</c:v>
                </c:pt>
                <c:pt idx="13">
                  <c:v>1685270.49</c:v>
                </c:pt>
                <c:pt idx="14">
                  <c:v>1741382.5149999999</c:v>
                </c:pt>
                <c:pt idx="15">
                  <c:v>2060717.6850000001</c:v>
                </c:pt>
                <c:pt idx="16">
                  <c:v>1785952.2649999999</c:v>
                </c:pt>
                <c:pt idx="17">
                  <c:v>1895186.5449999999</c:v>
                </c:pt>
                <c:pt idx="18">
                  <c:v>2386517.06</c:v>
                </c:pt>
                <c:pt idx="19">
                  <c:v>2088264.895</c:v>
                </c:pt>
                <c:pt idx="20">
                  <c:v>2442158.12</c:v>
                </c:pt>
                <c:pt idx="21">
                  <c:v>2311895.4049999998</c:v>
                </c:pt>
                <c:pt idx="22">
                  <c:v>1765515.19</c:v>
                </c:pt>
                <c:pt idx="23">
                  <c:v>1214297.47</c:v>
                </c:pt>
                <c:pt idx="24">
                  <c:v>1408344.28</c:v>
                </c:pt>
                <c:pt idx="25">
                  <c:v>1461553.05</c:v>
                </c:pt>
                <c:pt idx="26">
                  <c:v>1622328.52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F5A8-4045-B190-DEC788B5D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692416"/>
        <c:axId val="488692808"/>
      </c:lineChart>
      <c:catAx>
        <c:axId val="48869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488692808"/>
        <c:crosses val="autoZero"/>
        <c:auto val="1"/>
        <c:lblAlgn val="ctr"/>
        <c:lblOffset val="100"/>
        <c:noMultiLvlLbl val="1"/>
      </c:catAx>
      <c:valAx>
        <c:axId val="48869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s-ES"/>
                  <a:t>Monto promedio diario millones de pesos</a:t>
                </a: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48869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515275015807387"/>
          <c:y val="0.85781603071666079"/>
          <c:w val="0.18687332727016318"/>
          <c:h val="9.4922953701604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Operaciones Repo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'Gestion Operaciones'!$N$1</c:f>
              <c:strCache>
                <c:ptCount val="1"/>
                <c:pt idx="0">
                  <c:v>Valor en millones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'Gestion Operaciones'!$M$2:$M$17</c:f>
              <c:numCache>
                <c:formatCode>mmm\-yy</c:formatCode>
                <c:ptCount val="16"/>
                <c:pt idx="0">
                  <c:v>42948</c:v>
                </c:pt>
                <c:pt idx="1">
                  <c:v>42979</c:v>
                </c:pt>
                <c:pt idx="2">
                  <c:v>43069</c:v>
                </c:pt>
                <c:pt idx="3">
                  <c:v>43131</c:v>
                </c:pt>
                <c:pt idx="4">
                  <c:v>43159</c:v>
                </c:pt>
                <c:pt idx="5">
                  <c:v>43187</c:v>
                </c:pt>
                <c:pt idx="6">
                  <c:v>43220</c:v>
                </c:pt>
                <c:pt idx="7">
                  <c:v>43251</c:v>
                </c:pt>
                <c:pt idx="8">
                  <c:v>43280</c:v>
                </c:pt>
                <c:pt idx="9">
                  <c:v>43312</c:v>
                </c:pt>
                <c:pt idx="10">
                  <c:v>43343</c:v>
                </c:pt>
                <c:pt idx="11">
                  <c:v>43371</c:v>
                </c:pt>
                <c:pt idx="12">
                  <c:v>43404</c:v>
                </c:pt>
                <c:pt idx="13">
                  <c:v>43434</c:v>
                </c:pt>
                <c:pt idx="14">
                  <c:v>43465</c:v>
                </c:pt>
                <c:pt idx="15">
                  <c:v>43496</c:v>
                </c:pt>
              </c:numCache>
            </c:numRef>
          </c:cat>
          <c:val>
            <c:numRef>
              <c:f>'Gestion Operaciones'!$N$2:$N$17</c:f>
              <c:numCache>
                <c:formatCode>#,##0</c:formatCode>
                <c:ptCount val="16"/>
                <c:pt idx="0">
                  <c:v>10658.9938435</c:v>
                </c:pt>
                <c:pt idx="1">
                  <c:v>10758</c:v>
                </c:pt>
                <c:pt idx="2">
                  <c:v>17697.304285999999</c:v>
                </c:pt>
                <c:pt idx="3">
                  <c:v>13449.365100499999</c:v>
                </c:pt>
                <c:pt idx="4">
                  <c:v>22134.565868000002</c:v>
                </c:pt>
                <c:pt idx="5">
                  <c:v>11224</c:v>
                </c:pt>
                <c:pt idx="6">
                  <c:v>22933.341844499999</c:v>
                </c:pt>
                <c:pt idx="7">
                  <c:v>25748</c:v>
                </c:pt>
                <c:pt idx="8">
                  <c:v>36233</c:v>
                </c:pt>
                <c:pt idx="9">
                  <c:v>31471</c:v>
                </c:pt>
                <c:pt idx="10">
                  <c:v>28454.211234999999</c:v>
                </c:pt>
                <c:pt idx="11">
                  <c:v>29513.037034000001</c:v>
                </c:pt>
                <c:pt idx="12">
                  <c:v>38287.167503500001</c:v>
                </c:pt>
                <c:pt idx="13">
                  <c:v>36350.220577674998</c:v>
                </c:pt>
                <c:pt idx="14">
                  <c:v>26320</c:v>
                </c:pt>
                <c:pt idx="15">
                  <c:v>30427.19276811905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6-4C09-8A70-D3329C950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336688"/>
        <c:axId val="1052340296"/>
      </c:lineChart>
      <c:lineChart>
        <c:grouping val="standard"/>
        <c:varyColors val="0"/>
        <c:ser>
          <c:idx val="1"/>
          <c:order val="1"/>
          <c:tx>
            <c:strRef>
              <c:f>'Gestion Operaciones'!$O$1</c:f>
              <c:strCache>
                <c:ptCount val="1"/>
                <c:pt idx="0">
                  <c:v>Cantidad Promedio de Operaciones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'Gestion Operaciones'!$M$2:$M$17</c:f>
              <c:numCache>
                <c:formatCode>mmm\-yy</c:formatCode>
                <c:ptCount val="16"/>
                <c:pt idx="0">
                  <c:v>42948</c:v>
                </c:pt>
                <c:pt idx="1">
                  <c:v>42979</c:v>
                </c:pt>
                <c:pt idx="2">
                  <c:v>43069</c:v>
                </c:pt>
                <c:pt idx="3">
                  <c:v>43131</c:v>
                </c:pt>
                <c:pt idx="4">
                  <c:v>43159</c:v>
                </c:pt>
                <c:pt idx="5">
                  <c:v>43187</c:v>
                </c:pt>
                <c:pt idx="6">
                  <c:v>43220</c:v>
                </c:pt>
                <c:pt idx="7">
                  <c:v>43251</c:v>
                </c:pt>
                <c:pt idx="8">
                  <c:v>43280</c:v>
                </c:pt>
                <c:pt idx="9">
                  <c:v>43312</c:v>
                </c:pt>
                <c:pt idx="10">
                  <c:v>43343</c:v>
                </c:pt>
                <c:pt idx="11">
                  <c:v>43371</c:v>
                </c:pt>
                <c:pt idx="12">
                  <c:v>43404</c:v>
                </c:pt>
                <c:pt idx="13">
                  <c:v>43434</c:v>
                </c:pt>
                <c:pt idx="14">
                  <c:v>43465</c:v>
                </c:pt>
                <c:pt idx="15">
                  <c:v>43496</c:v>
                </c:pt>
              </c:numCache>
            </c:numRef>
          </c:cat>
          <c:val>
            <c:numRef>
              <c:f>'Gestion Operaciones'!$O$2:$O$17</c:f>
              <c:numCache>
                <c:formatCode>#,##0</c:formatCode>
                <c:ptCount val="16"/>
                <c:pt idx="0">
                  <c:v>19</c:v>
                </c:pt>
                <c:pt idx="1">
                  <c:v>22</c:v>
                </c:pt>
                <c:pt idx="2">
                  <c:v>32</c:v>
                </c:pt>
                <c:pt idx="3">
                  <c:v>35</c:v>
                </c:pt>
                <c:pt idx="4">
                  <c:v>39</c:v>
                </c:pt>
                <c:pt idx="5">
                  <c:v>27</c:v>
                </c:pt>
                <c:pt idx="6">
                  <c:v>39</c:v>
                </c:pt>
                <c:pt idx="7">
                  <c:v>45</c:v>
                </c:pt>
                <c:pt idx="8">
                  <c:v>47</c:v>
                </c:pt>
                <c:pt idx="9">
                  <c:v>54</c:v>
                </c:pt>
                <c:pt idx="10">
                  <c:v>40</c:v>
                </c:pt>
                <c:pt idx="11">
                  <c:v>61</c:v>
                </c:pt>
                <c:pt idx="12">
                  <c:v>68</c:v>
                </c:pt>
                <c:pt idx="13">
                  <c:v>60.75</c:v>
                </c:pt>
                <c:pt idx="14" formatCode="General">
                  <c:v>44</c:v>
                </c:pt>
                <c:pt idx="15" formatCode="General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F6-4C09-8A70-D3329C950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735712"/>
        <c:axId val="938738664"/>
      </c:lineChart>
      <c:catAx>
        <c:axId val="10523366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1052340296"/>
        <c:crosses val="autoZero"/>
        <c:auto val="0"/>
        <c:lblAlgn val="ctr"/>
        <c:lblOffset val="100"/>
        <c:tickLblSkip val="1"/>
        <c:noMultiLvlLbl val="0"/>
      </c:catAx>
      <c:valAx>
        <c:axId val="105234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b="1">
                    <a:latin typeface="Arial Narrow" panose="020B0606020202030204" pitchFamily="34" charset="0"/>
                  </a:rPr>
                  <a:t>Monto promedio en millones de</a:t>
                </a:r>
                <a:r>
                  <a:rPr lang="es-CO" b="1" baseline="0">
                    <a:latin typeface="Arial Narrow" panose="020B0606020202030204" pitchFamily="34" charset="0"/>
                  </a:rPr>
                  <a:t> pesos</a:t>
                </a:r>
                <a:endParaRPr lang="es-CO" b="1">
                  <a:latin typeface="Arial Narrow" panose="020B0606020202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1052336688"/>
        <c:crosses val="autoZero"/>
        <c:crossBetween val="between"/>
      </c:valAx>
      <c:valAx>
        <c:axId val="9387386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s-CO" b="1">
                    <a:latin typeface="Arial Narrow" panose="020B0606020202030204" pitchFamily="34" charset="0"/>
                  </a:rPr>
                  <a:t>Cantidad de Operaciones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938735712"/>
        <c:crosses val="max"/>
        <c:crossBetween val="between"/>
      </c:valAx>
      <c:catAx>
        <c:axId val="93873571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38738664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Evolución Posición Abierta vs Importe en efectivo operaciones</a:t>
            </a:r>
            <a:endParaRPr lang="es-CO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'Ope Vivas'!$L$1</c:f>
              <c:strCache>
                <c:ptCount val="1"/>
                <c:pt idx="0">
                  <c:v>Importe en efectivo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9.1954022988505746E-3"/>
                  <c:y val="6.437950880008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C8-408F-A777-D58FFB81C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'Ope Vivas'!$K$2:$K$19</c:f>
              <c:numCache>
                <c:formatCode>mmm\-yy</c:formatCode>
                <c:ptCount val="18"/>
                <c:pt idx="0">
                  <c:v>42978</c:v>
                </c:pt>
                <c:pt idx="1">
                  <c:v>43007</c:v>
                </c:pt>
                <c:pt idx="2">
                  <c:v>43039</c:v>
                </c:pt>
                <c:pt idx="3">
                  <c:v>43069</c:v>
                </c:pt>
                <c:pt idx="4">
                  <c:v>43097</c:v>
                </c:pt>
                <c:pt idx="5">
                  <c:v>43131</c:v>
                </c:pt>
                <c:pt idx="6">
                  <c:v>43159</c:v>
                </c:pt>
                <c:pt idx="7">
                  <c:v>43187</c:v>
                </c:pt>
                <c:pt idx="8">
                  <c:v>43220</c:v>
                </c:pt>
                <c:pt idx="9">
                  <c:v>43251</c:v>
                </c:pt>
                <c:pt idx="10">
                  <c:v>43280</c:v>
                </c:pt>
                <c:pt idx="11">
                  <c:v>43312</c:v>
                </c:pt>
                <c:pt idx="12">
                  <c:v>43343</c:v>
                </c:pt>
                <c:pt idx="13">
                  <c:v>43371</c:v>
                </c:pt>
                <c:pt idx="14">
                  <c:v>43404</c:v>
                </c:pt>
                <c:pt idx="15">
                  <c:v>43434</c:v>
                </c:pt>
                <c:pt idx="16">
                  <c:v>43462</c:v>
                </c:pt>
                <c:pt idx="17">
                  <c:v>43496</c:v>
                </c:pt>
              </c:numCache>
            </c:numRef>
          </c:cat>
          <c:val>
            <c:numRef>
              <c:f>'Ope Vivas'!$L$2:$L$19</c:f>
              <c:numCache>
                <c:formatCode>_(* #,##0_);_(* \(#,##0\);_(* "-"_);_(@_)</c:formatCode>
                <c:ptCount val="18"/>
                <c:pt idx="0">
                  <c:v>236358946452</c:v>
                </c:pt>
                <c:pt idx="1">
                  <c:v>493797007417</c:v>
                </c:pt>
                <c:pt idx="2">
                  <c:v>556808562270</c:v>
                </c:pt>
                <c:pt idx="3">
                  <c:v>527012481983</c:v>
                </c:pt>
                <c:pt idx="4">
                  <c:v>479109689978.59998</c:v>
                </c:pt>
                <c:pt idx="5">
                  <c:v>531282161016</c:v>
                </c:pt>
                <c:pt idx="6">
                  <c:v>553820444401</c:v>
                </c:pt>
                <c:pt idx="7">
                  <c:v>561767038481</c:v>
                </c:pt>
                <c:pt idx="8">
                  <c:v>595111037922</c:v>
                </c:pt>
                <c:pt idx="9">
                  <c:v>568044611438</c:v>
                </c:pt>
                <c:pt idx="10">
                  <c:v>719462929506</c:v>
                </c:pt>
                <c:pt idx="11">
                  <c:v>707981144162</c:v>
                </c:pt>
                <c:pt idx="12">
                  <c:v>686696256649</c:v>
                </c:pt>
                <c:pt idx="13">
                  <c:v>735638028816</c:v>
                </c:pt>
                <c:pt idx="14">
                  <c:v>758528319531.5</c:v>
                </c:pt>
                <c:pt idx="15">
                  <c:v>649985744942.5</c:v>
                </c:pt>
                <c:pt idx="16">
                  <c:v>571230860288</c:v>
                </c:pt>
                <c:pt idx="17">
                  <c:v>597026232353.47363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C8-408F-A777-D58FFB81C3C6}"/>
            </c:ext>
          </c:extLst>
        </c:ser>
        <c:ser>
          <c:idx val="1"/>
          <c:order val="1"/>
          <c:tx>
            <c:strRef>
              <c:f>'Ope Vivas'!$M$1</c:f>
              <c:strCache>
                <c:ptCount val="1"/>
                <c:pt idx="0">
                  <c:v>Posición abierta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7.6628352490421452E-3"/>
                  <c:y val="-6.7767904000093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C8-408F-A777-D58FFB81C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'Ope Vivas'!$K$2:$K$19</c:f>
              <c:numCache>
                <c:formatCode>mmm\-yy</c:formatCode>
                <c:ptCount val="18"/>
                <c:pt idx="0">
                  <c:v>42978</c:v>
                </c:pt>
                <c:pt idx="1">
                  <c:v>43007</c:v>
                </c:pt>
                <c:pt idx="2">
                  <c:v>43039</c:v>
                </c:pt>
                <c:pt idx="3">
                  <c:v>43069</c:v>
                </c:pt>
                <c:pt idx="4">
                  <c:v>43097</c:v>
                </c:pt>
                <c:pt idx="5">
                  <c:v>43131</c:v>
                </c:pt>
                <c:pt idx="6">
                  <c:v>43159</c:v>
                </c:pt>
                <c:pt idx="7">
                  <c:v>43187</c:v>
                </c:pt>
                <c:pt idx="8">
                  <c:v>43220</c:v>
                </c:pt>
                <c:pt idx="9">
                  <c:v>43251</c:v>
                </c:pt>
                <c:pt idx="10">
                  <c:v>43280</c:v>
                </c:pt>
                <c:pt idx="11">
                  <c:v>43312</c:v>
                </c:pt>
                <c:pt idx="12">
                  <c:v>43343</c:v>
                </c:pt>
                <c:pt idx="13">
                  <c:v>43371</c:v>
                </c:pt>
                <c:pt idx="14">
                  <c:v>43404</c:v>
                </c:pt>
                <c:pt idx="15">
                  <c:v>43434</c:v>
                </c:pt>
                <c:pt idx="16">
                  <c:v>43462</c:v>
                </c:pt>
                <c:pt idx="17">
                  <c:v>43496</c:v>
                </c:pt>
              </c:numCache>
            </c:numRef>
          </c:cat>
          <c:val>
            <c:numRef>
              <c:f>'Ope Vivas'!$M$2:$M$19</c:f>
              <c:numCache>
                <c:formatCode>#,##0</c:formatCode>
                <c:ptCount val="18"/>
                <c:pt idx="0">
                  <c:v>318603884000</c:v>
                </c:pt>
                <c:pt idx="1">
                  <c:v>653399203485</c:v>
                </c:pt>
                <c:pt idx="2">
                  <c:v>744661101430</c:v>
                </c:pt>
                <c:pt idx="3">
                  <c:v>714496023920</c:v>
                </c:pt>
                <c:pt idx="4">
                  <c:v>664672604669</c:v>
                </c:pt>
                <c:pt idx="5">
                  <c:v>781563369655</c:v>
                </c:pt>
                <c:pt idx="6">
                  <c:v>774467703645</c:v>
                </c:pt>
                <c:pt idx="7">
                  <c:v>824240619420</c:v>
                </c:pt>
                <c:pt idx="8">
                  <c:v>950600659565</c:v>
                </c:pt>
                <c:pt idx="9">
                  <c:v>965103269620</c:v>
                </c:pt>
                <c:pt idx="10">
                  <c:v>1119055356825</c:v>
                </c:pt>
                <c:pt idx="11">
                  <c:v>1037445075735</c:v>
                </c:pt>
                <c:pt idx="12">
                  <c:v>1018043145035</c:v>
                </c:pt>
                <c:pt idx="13">
                  <c:v>1068515284795</c:v>
                </c:pt>
                <c:pt idx="14">
                  <c:v>1065095815835</c:v>
                </c:pt>
                <c:pt idx="15">
                  <c:v>915696433950</c:v>
                </c:pt>
                <c:pt idx="16">
                  <c:v>824940246253.3158</c:v>
                </c:pt>
                <c:pt idx="17">
                  <c:v>814510062375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C8-408F-A777-D58FFB81C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685488"/>
        <c:axId val="982690408"/>
      </c:lineChart>
      <c:dateAx>
        <c:axId val="982685488"/>
        <c:scaling>
          <c:orientation val="minMax"/>
          <c:min val="42969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982690408"/>
        <c:crosses val="autoZero"/>
        <c:auto val="1"/>
        <c:lblOffset val="100"/>
        <c:baseTimeUnit val="days"/>
        <c:majorUnit val="14"/>
        <c:majorTimeUnit val="days"/>
        <c:minorUnit val="5"/>
        <c:minorTimeUnit val="days"/>
      </c:dateAx>
      <c:valAx>
        <c:axId val="98269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982685488"/>
        <c:crossesAt val="42961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176560121765601E-2"/>
                <c:y val="0.3226576105833985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r>
                    <a:rPr lang="es-CO"/>
                    <a:t>Monto en Millones de pesos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A1EC4A3-2A2A-49E2-84C0-E2846B0EAD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2B8DA4-0C00-4A43-AB20-B3E07A9C43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FA380-65AB-424B-BEDC-776762DCC32F}" type="datetimeFigureOut">
              <a:rPr lang="es-CO" smtClean="0"/>
              <a:t>30/07/2019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166EEA-D817-4E7F-B286-B2B14F3FF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280BD4-A380-418D-BEA9-C2043002C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4446-F7CD-41F5-919E-E018A39C72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25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FCD1-BDBB-435F-B1A8-7F347BCE083E}" type="datetimeFigureOut">
              <a:rPr lang="es-CO" smtClean="0"/>
              <a:pPr/>
              <a:t>30/07/2019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C6BF-F974-4541-891E-1BD3CDE3B3D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82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CO" dirty="0">
                <a:ea typeface="ＭＳ Ｐゴシック" panose="020B0600070205080204" pitchFamily="34" charset="-128"/>
              </a:rPr>
              <a:t>Cambiar Fecha</a:t>
            </a:r>
            <a:endParaRPr lang="es-ES_tradnl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9C00C0-0E0E-464C-9E46-919DBFB60F46}" type="slidenum">
              <a:rPr lang="es-ES_tradnl" altLang="es-CO" smtClean="0">
                <a:latin typeface="Calibri" panose="020F0502020204030204" pitchFamily="34" charset="0"/>
              </a:rPr>
              <a:pPr/>
              <a:t>1</a:t>
            </a:fld>
            <a:endParaRPr lang="es-ES_tradnl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0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1CAB0-A4D7-4A9E-8AF2-97303F523C4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50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BBFC0-9430-4B53-AA62-684ED0FA2EFE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25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F0B23-6AE0-4805-A7E3-DEBDCCB0F911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60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AAAFB-BFCF-4744-B07A-1D483F1FEEA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4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C676D-0F1C-4776-8377-D1EB3D0DAE3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DA0F-CEA0-4780-9974-4C948794C48F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38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1C6BF-F974-4541-891E-1BD3CDE3B3DE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18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7BC1F-027F-4216-A221-8354526AA68F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3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AEF2-2F51-47B9-8C50-0A46634C3ADD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32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AEF2-2F51-47B9-8C50-0A46634C3ADD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0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63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7963" y="806450"/>
            <a:ext cx="7169151" cy="4033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dirty="0"/>
          </a:p>
        </p:txBody>
      </p:sp>
      <p:sp>
        <p:nvSpPr>
          <p:cNvPr id="92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63D76-2A2C-413B-BB64-9EA3864D7277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75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7963" y="806450"/>
            <a:ext cx="7169151" cy="4033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dirty="0"/>
          </a:p>
        </p:txBody>
      </p:sp>
      <p:sp>
        <p:nvSpPr>
          <p:cNvPr id="92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63D76-2A2C-413B-BB64-9EA3864D7277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5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98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F80C7-14EE-455F-8A63-BE7561C88B4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2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12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1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s-ES" altLang="es-CO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M419 </a:t>
            </a:r>
            <a:r>
              <a:rPr lang="es-ES" altLang="es-CO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Fidu</a:t>
            </a:r>
            <a:r>
              <a:rPr lang="es-ES" altLang="es-CO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Bogotá -&gt; dejo de operar</a:t>
            </a:r>
          </a:p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2DE41-B8B1-4B2B-A469-7512541ABBCB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6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1CAB0-A4D7-4A9E-8AF2-97303F523C4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1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BDF61-268C-407C-A806-914B17F089C9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alt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0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1" y="2043955"/>
            <a:ext cx="10363200" cy="1533245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164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811" y="3749955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9E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pic>
        <p:nvPicPr>
          <p:cNvPr id="7" name="Imagen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49951"/>
          <a:stretch/>
        </p:blipFill>
        <p:spPr>
          <a:xfrm>
            <a:off x="0" y="-1"/>
            <a:ext cx="12192000" cy="8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175" y="4983162"/>
            <a:ext cx="323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05. 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0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1" y="-50800"/>
            <a:ext cx="124650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 userDrawn="1"/>
        </p:nvSpPr>
        <p:spPr>
          <a:xfrm>
            <a:off x="3691468" y="-50800"/>
            <a:ext cx="4809067" cy="3097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pic>
        <p:nvPicPr>
          <p:cNvPr id="8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8" y="-50800"/>
            <a:ext cx="48090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 userDrawn="1"/>
        </p:nvSpPr>
        <p:spPr>
          <a:xfrm>
            <a:off x="3691468" y="3046416"/>
            <a:ext cx="4809067" cy="64928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uadroTexto 12"/>
          <p:cNvSpPr txBox="1">
            <a:spLocks noChangeArrowheads="1"/>
          </p:cNvSpPr>
          <p:nvPr userDrawn="1"/>
        </p:nvSpPr>
        <p:spPr bwMode="auto">
          <a:xfrm>
            <a:off x="4767368" y="3219452"/>
            <a:ext cx="26572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fr-FR" altLang="en-US" sz="15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WWW.CAMARADERIESGO.COM</a:t>
            </a:r>
            <a:endParaRPr lang="es-ES" altLang="en-US" sz="15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188" y="592931"/>
            <a:ext cx="3095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 el 31 de Enero de 2019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0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- Orden del d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655770"/>
            <a:ext cx="5168153" cy="10746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6" y="1990166"/>
            <a:ext cx="10009095" cy="3429000"/>
          </a:xfrm>
        </p:spPr>
        <p:txBody>
          <a:bodyPr/>
          <a:lstStyle>
            <a:lvl1pPr marL="514350" indent="-514350">
              <a:buFont typeface="+mj-lt"/>
              <a:buAutoNum type="romanUcPeriod"/>
              <a:defRPr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90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−"/>
              <a:tabLst/>
              <a:defRPr sz="2000"/>
            </a:lvl2pPr>
            <a:lvl3pPr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1000"/>
              </a:spcBef>
              <a:spcAft>
                <a:spcPts val="0"/>
              </a:spcAft>
              <a:defRPr sz="1600"/>
            </a:lvl4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91221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2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35" y="168092"/>
            <a:ext cx="10515600" cy="795279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35" y="1169894"/>
            <a:ext cx="10515600" cy="478715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57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3. Diapositiva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702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70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. 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569" y="376518"/>
            <a:ext cx="10515600" cy="806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36903"/>
            <a:ext cx="6172200" cy="442415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6900"/>
            <a:ext cx="3932237" cy="4432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611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Blanc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41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72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2507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76593"/>
            <a:ext cx="10515600" cy="479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2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O"/>
              <a:t>Hasta el 31 de Enero de 2019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191"/>
            <a:ext cx="12192000" cy="1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68" y="5983628"/>
            <a:ext cx="2246232" cy="64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3" r:id="rId5"/>
    <p:sldLayoutId id="2147483664" r:id="rId6"/>
    <p:sldLayoutId id="2147483668" r:id="rId7"/>
    <p:sldLayoutId id="2147483677" r:id="rId8"/>
    <p:sldLayoutId id="2147483678" r:id="rId9"/>
    <p:sldLayoutId id="2147483670" r:id="rId10"/>
    <p:sldLayoutId id="2147483674" r:id="rId11"/>
    <p:sldLayoutId id="214748369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164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b="1" i="1" kern="1200" dirty="0" smtClean="0">
          <a:solidFill>
            <a:srgbClr val="C00000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 Narrow" panose="020B0606020202030204" pitchFamily="34" charset="0"/>
        <a:buChar char="–"/>
        <a:defRPr sz="2200" b="1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»"/>
        <a:defRPr sz="16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19800" y="281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CO" sz="1800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3441030" y="3704166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4000" i="0" dirty="0">
                <a:solidFill>
                  <a:srgbClr val="001F3A"/>
                </a:solidFill>
              </a:rPr>
              <a:t>Evolución de Mercado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4000" i="0" dirty="0">
                <a:solidFill>
                  <a:srgbClr val="001F3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06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uadroTexto 1"/>
          <p:cNvSpPr txBox="1">
            <a:spLocks noChangeArrowheads="1"/>
          </p:cNvSpPr>
          <p:nvPr/>
        </p:nvSpPr>
        <p:spPr bwMode="auto">
          <a:xfrm>
            <a:off x="8685611" y="5319713"/>
            <a:ext cx="18473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18 Título"/>
          <p:cNvSpPr txBox="1">
            <a:spLocks/>
          </p:cNvSpPr>
          <p:nvPr/>
        </p:nvSpPr>
        <p:spPr>
          <a:xfrm>
            <a:off x="707572" y="339268"/>
            <a:ext cx="10515600" cy="700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2" name="17 Marcador de contenido"/>
          <p:cNvSpPr txBox="1">
            <a:spLocks/>
          </p:cNvSpPr>
          <p:nvPr/>
        </p:nvSpPr>
        <p:spPr>
          <a:xfrm>
            <a:off x="838200" y="1022082"/>
            <a:ext cx="7886700" cy="91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Operaciones Enero 2019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18DE1D-C988-4915-BAAB-9AF7A79DF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F47B61-62A9-4029-AE48-96DB4A1E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1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67813"/>
              </p:ext>
            </p:extLst>
          </p:nvPr>
        </p:nvGraphicFramePr>
        <p:xfrm>
          <a:off x="1665889" y="2080710"/>
          <a:ext cx="8860222" cy="354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06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8 Título"/>
          <p:cNvSpPr>
            <a:spLocks noGrp="1"/>
          </p:cNvSpPr>
          <p:nvPr>
            <p:ph type="title"/>
          </p:nvPr>
        </p:nvSpPr>
        <p:spPr>
          <a:xfrm>
            <a:off x="632717" y="321447"/>
            <a:ext cx="10515600" cy="700635"/>
          </a:xfrm>
        </p:spPr>
        <p:txBody>
          <a:bodyPr/>
          <a:lstStyle/>
          <a:p>
            <a:r>
              <a:rPr lang="es-ES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Informe de la Administración</a:t>
            </a:r>
          </a:p>
        </p:txBody>
      </p:sp>
      <p:sp>
        <p:nvSpPr>
          <p:cNvPr id="18434" name="17 Marcador de contenido"/>
          <p:cNvSpPr>
            <a:spLocks noGrp="1"/>
          </p:cNvSpPr>
          <p:nvPr>
            <p:ph idx="4294967295"/>
          </p:nvPr>
        </p:nvSpPr>
        <p:spPr>
          <a:xfrm>
            <a:off x="838200" y="1022082"/>
            <a:ext cx="7886700" cy="1105101"/>
          </a:xfrm>
        </p:spPr>
        <p:txBody>
          <a:bodyPr/>
          <a:lstStyle/>
          <a:p>
            <a:r>
              <a:rPr lang="es-ES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pPr lvl="1"/>
            <a:r>
              <a:rPr lang="es-ES" altLang="es-CO" sz="2000" dirty="0">
                <a:ea typeface="ＭＳ Ｐゴシック" panose="020B0600070205080204" pitchFamily="34" charset="-128"/>
              </a:rPr>
              <a:t>Operaciones Enero 2019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165187" y="3916669"/>
            <a:ext cx="1623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Participación de 12 SCB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65187" y="4178279"/>
            <a:ext cx="1929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 de operaciones repo  </a:t>
            </a:r>
            <a:r>
              <a:rPr lang="es-CO" sz="1100" dirty="0">
                <a:solidFill>
                  <a:prstClr val="black"/>
                </a:solidFill>
                <a:latin typeface="Arial Narrow" panose="020B0606020202030204" pitchFamily="34" charset="0"/>
              </a:rPr>
              <a:t>Ene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/19: </a:t>
            </a:r>
            <a:r>
              <a:rPr lang="es-CO" sz="1100" dirty="0">
                <a:solidFill>
                  <a:prstClr val="black"/>
                </a:solidFill>
                <a:latin typeface="Arial Narrow" panose="020B0606020202030204" pitchFamily="34" charset="0"/>
              </a:rPr>
              <a:t>1.113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9F00ADC-7A62-45DB-8130-E1A0BE520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65451-452C-42EC-B244-1DA75F41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73E91FE-9E92-4E21-9B4E-6706095EA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146972"/>
              </p:ext>
            </p:extLst>
          </p:nvPr>
        </p:nvGraphicFramePr>
        <p:xfrm>
          <a:off x="1301563" y="2072601"/>
          <a:ext cx="8312523" cy="368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7607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12 Marcador de contenido"/>
          <p:cNvSpPr txBox="1">
            <a:spLocks/>
          </p:cNvSpPr>
          <p:nvPr/>
        </p:nvSpPr>
        <p:spPr>
          <a:xfrm>
            <a:off x="838200" y="1212216"/>
            <a:ext cx="8229600" cy="9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lang="es-ES" sz="2400" b="1" i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BE0E3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ES" alt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Participación por tipo de producto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s-ES" altLang="es-CO" sz="2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048274-6CF8-49DB-AED4-EE66005D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F6C932-6AD7-43DE-B8C2-BF696B3F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34A713-EEFB-461A-8CA1-37C53A933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722" y="1946787"/>
            <a:ext cx="2896024" cy="42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997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11 Marcador de contenido"/>
          <p:cNvSpPr>
            <a:spLocks noGrp="1"/>
          </p:cNvSpPr>
          <p:nvPr>
            <p:ph idx="4294967295"/>
          </p:nvPr>
        </p:nvSpPr>
        <p:spPr>
          <a:xfrm>
            <a:off x="707572" y="1299387"/>
            <a:ext cx="6172200" cy="3334941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91A2BF-EB00-4C74-9294-AC230887E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859585-1298-40E7-BDA0-5D5E52BF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5C9189-1A47-4E1E-B8A3-02759EC6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0" y="2009223"/>
            <a:ext cx="8535140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97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11 Marcador de contenido"/>
          <p:cNvSpPr>
            <a:spLocks noGrp="1"/>
          </p:cNvSpPr>
          <p:nvPr>
            <p:ph idx="4294967295"/>
          </p:nvPr>
        </p:nvSpPr>
        <p:spPr>
          <a:xfrm>
            <a:off x="707572" y="1039903"/>
            <a:ext cx="6172200" cy="3334941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97DF1F-9F3C-47D3-99AC-B5EB898C6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D9E03-4612-4AAC-BA41-ED11AB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D031FA-3ECB-4C31-A466-42AA6ED2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34" y="1740538"/>
            <a:ext cx="8510731" cy="38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81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11 Marcador de contenido"/>
          <p:cNvSpPr>
            <a:spLocks noGrp="1"/>
          </p:cNvSpPr>
          <p:nvPr>
            <p:ph idx="4294967295"/>
          </p:nvPr>
        </p:nvSpPr>
        <p:spPr>
          <a:xfrm>
            <a:off x="838200" y="973142"/>
            <a:ext cx="6172200" cy="3412331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02893" y="2216596"/>
            <a:ext cx="492443" cy="242480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Monto promedio diario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11" name="1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2F6CA1-20F1-4A8E-86EB-B35CCC99B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0C4DE3-0ED0-4BD9-83A3-BE7536F5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1A477A-9795-41FC-AB34-7FC802DCE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91" y="1381658"/>
            <a:ext cx="9200916" cy="45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12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11 Marcador de contenido"/>
          <p:cNvSpPr>
            <a:spLocks noGrp="1"/>
          </p:cNvSpPr>
          <p:nvPr>
            <p:ph idx="4294967295"/>
          </p:nvPr>
        </p:nvSpPr>
        <p:spPr>
          <a:xfrm>
            <a:off x="707572" y="1381646"/>
            <a:ext cx="6172200" cy="3412331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82A9B2-63ED-4E6A-BA3D-EA2FC286F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215A9-493A-4A41-9A13-287DC470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94431B-12B3-43A7-AF73-91B64949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894" y="1919689"/>
            <a:ext cx="793768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512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1 Marcador de contenido"/>
          <p:cNvSpPr>
            <a:spLocks noGrp="1"/>
          </p:cNvSpPr>
          <p:nvPr>
            <p:ph idx="4294967295"/>
          </p:nvPr>
        </p:nvSpPr>
        <p:spPr>
          <a:xfrm>
            <a:off x="776253" y="1039903"/>
            <a:ext cx="6172200" cy="3412331"/>
          </a:xfrm>
        </p:spPr>
        <p:txBody>
          <a:bodyPr/>
          <a:lstStyle/>
          <a:p>
            <a:r>
              <a:rPr lang="es-ES_tradnl" altLang="es-CO" dirty="0">
                <a:ea typeface="ＭＳ Ｐゴシック" pitchFamily="-111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A1B424-CD78-4B22-8206-BF69B7E9A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02C5E-EDD1-411B-86CA-ABC5E71F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87EEA4-71C1-46DD-A9FE-0D931B10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00" y="1434327"/>
            <a:ext cx="7785267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570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1 Marcador de contenido"/>
          <p:cNvSpPr txBox="1">
            <a:spLocks/>
          </p:cNvSpPr>
          <p:nvPr/>
        </p:nvSpPr>
        <p:spPr bwMode="auto">
          <a:xfrm>
            <a:off x="707572" y="1234962"/>
            <a:ext cx="617220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Gestión</a:t>
            </a:r>
            <a:r>
              <a:rPr kumimoji="0" lang="es-ES_tradnl" alt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BE0E3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de Operaciones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O" sz="1800" b="1" i="1" u="none" strike="noStrike" kern="1200" cap="none" spc="0" normalizeH="0" baseline="0" noProof="0" dirty="0">
              <a:ln>
                <a:noFill/>
              </a:ln>
              <a:solidFill>
                <a:srgbClr val="BE0E32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BCB79E4-4F14-47C9-ADE9-E7CC8B5F1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14229A-4CAB-4D9A-9CC5-CEFE181C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2467C5-ACBC-46F7-B3BB-11101933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55" y="1895556"/>
            <a:ext cx="7293445" cy="39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881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1 Marcador de contenido"/>
          <p:cNvSpPr txBox="1">
            <a:spLocks/>
          </p:cNvSpPr>
          <p:nvPr/>
        </p:nvSpPr>
        <p:spPr bwMode="auto">
          <a:xfrm>
            <a:off x="707572" y="1234962"/>
            <a:ext cx="617220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Gestión</a:t>
            </a:r>
            <a:r>
              <a:rPr kumimoji="0" lang="es-ES_tradnl" alt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BE0E3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s-ES_tradnl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de Operaciones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CO" sz="1800" b="1" i="1" u="none" strike="noStrike" kern="1200" cap="none" spc="0" normalizeH="0" baseline="0" noProof="0" dirty="0">
              <a:ln>
                <a:noFill/>
              </a:ln>
              <a:solidFill>
                <a:srgbClr val="BE0E32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A529EEE-13C3-4B35-9701-FEE2B65BE7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D167373-17D6-4E05-994E-12B6075F36AE}"/>
              </a:ext>
            </a:extLst>
          </p:cNvPr>
          <p:cNvSpPr txBox="1"/>
          <p:nvPr/>
        </p:nvSpPr>
        <p:spPr>
          <a:xfrm>
            <a:off x="1380116" y="2041790"/>
            <a:ext cx="492443" cy="239318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-111" charset="-128"/>
                <a:cs typeface="+mn-cs"/>
              </a:rPr>
              <a:t>Monto mensual  millones de pesos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AC529D-D334-498E-AC4F-3E1898A9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9644D4-FC0C-4B36-BF6C-D9F52F7E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337" y="1746242"/>
            <a:ext cx="8950487" cy="37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1859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136493" y="0"/>
            <a:ext cx="8229600" cy="725488"/>
          </a:xfrm>
        </p:spPr>
        <p:txBody>
          <a:bodyPr/>
          <a:lstStyle/>
          <a:p>
            <a:r>
              <a:rPr lang="es-ES" altLang="es-CO" sz="3200" dirty="0"/>
              <a:t>Informe de la Administración</a:t>
            </a:r>
            <a:endParaRPr lang="es-ES" sz="3200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551383" y="535578"/>
            <a:ext cx="10697641" cy="66117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>
              <a:spcBef>
                <a:spcPts val="0"/>
              </a:spcBef>
            </a:pPr>
            <a:endParaRPr lang="es-ES_tradnl" sz="900" dirty="0">
              <a:latin typeface="Arial Narrow" pitchFamily="34" charset="0"/>
              <a:ea typeface="ＭＳ Ｐゴシック" pitchFamily="-111" charset="-128"/>
            </a:endParaRPr>
          </a:p>
          <a:p>
            <a:pPr lvl="1">
              <a:spcBef>
                <a:spcPts val="0"/>
              </a:spcBef>
            </a:pP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dirty="0">
                <a:ea typeface="ＭＳ Ｐゴシック" pitchFamily="-111" charset="-128"/>
              </a:rPr>
              <a:t>enero 2019</a:t>
            </a:r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– </a:t>
            </a:r>
            <a:r>
              <a:rPr lang="es-ES_tradnl" dirty="0">
                <a:ea typeface="ＭＳ Ｐゴシック" pitchFamily="-111" charset="-128"/>
              </a:rPr>
              <a:t>Con Simultáneas y Repos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65F6D988-76C4-49FE-B32F-290FAFB561D3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1F9976D2-F365-487A-AE1D-8A518BF17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4456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31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enero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AA7920-AD2D-412F-81AE-BF9D4ECBD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581" y="1974519"/>
            <a:ext cx="3962400" cy="33623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4666E3-07F0-4804-9A85-6B2C5C171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34" y="1178448"/>
            <a:ext cx="2743200" cy="53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4604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5 Marcador de contenido"/>
          <p:cNvSpPr>
            <a:spLocks noGrp="1"/>
          </p:cNvSpPr>
          <p:nvPr>
            <p:ph idx="4294967295"/>
          </p:nvPr>
        </p:nvSpPr>
        <p:spPr>
          <a:xfrm>
            <a:off x="727969" y="1344501"/>
            <a:ext cx="4998244" cy="3547097"/>
          </a:xfrm>
        </p:spPr>
        <p:txBody>
          <a:bodyPr/>
          <a:lstStyle/>
          <a:p>
            <a:r>
              <a:rPr lang="es-ES_tradnl" altLang="es-CO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A82D60-6125-4063-BCC3-D62EC44D3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E49F96-0459-458A-98B6-E8A6857BADB0}"/>
              </a:ext>
            </a:extLst>
          </p:cNvPr>
          <p:cNvSpPr txBox="1"/>
          <p:nvPr/>
        </p:nvSpPr>
        <p:spPr>
          <a:xfrm>
            <a:off x="723345" y="1884046"/>
            <a:ext cx="338554" cy="29006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900" b="1" i="0" u="none" strike="noStrike" kern="1200" baseline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Monto promedio diario millones de pesos</a:t>
            </a: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674833-BF98-45F1-8199-F08D717B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59F589-21A2-4690-B596-AF4814C3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826896"/>
            <a:ext cx="7307205" cy="36536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CB8DAE-E3A2-46DC-9F73-BEFE519B5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442" y="2536723"/>
            <a:ext cx="3535062" cy="21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77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2 Marcador de contenido"/>
          <p:cNvSpPr>
            <a:spLocks noGrp="1"/>
          </p:cNvSpPr>
          <p:nvPr>
            <p:ph idx="4294967295"/>
          </p:nvPr>
        </p:nvSpPr>
        <p:spPr>
          <a:xfrm>
            <a:off x="600940" y="1152933"/>
            <a:ext cx="6172200" cy="713184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s-ES_tradnl" dirty="0">
                <a:ea typeface="ＭＳ Ｐゴシック" pitchFamily="-111" charset="-128"/>
              </a:rPr>
              <a:t>Posición Abierta 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 dirty="0">
                <a:ea typeface="ＭＳ Ｐゴシック" pitchFamily="-111" charset="-128"/>
              </a:rPr>
              <a:t>Resumen Posición Abierta (2008 – </a:t>
            </a:r>
            <a:r>
              <a:rPr lang="es-CO" dirty="0">
                <a:ea typeface="ＭＳ Ｐゴシック" pitchFamily="-111" charset="-128"/>
              </a:rPr>
              <a:t>Enero</a:t>
            </a:r>
            <a:r>
              <a:rPr lang="es-ES_tradnl" dirty="0">
                <a:ea typeface="ＭＳ Ｐゴシック" pitchFamily="-111" charset="-128"/>
              </a:rPr>
              <a:t> 2019)</a:t>
            </a: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384514" y="382030"/>
            <a:ext cx="7886700" cy="525476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B4BAAE-D68F-4248-A645-13546F17C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41134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9133B6-953A-4E21-A718-084F2D46E00B}"/>
              </a:ext>
            </a:extLst>
          </p:cNvPr>
          <p:cNvSpPr txBox="1"/>
          <p:nvPr/>
        </p:nvSpPr>
        <p:spPr>
          <a:xfrm>
            <a:off x="65010" y="2573593"/>
            <a:ext cx="338554" cy="17108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Monto en millones de pesos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CD845-9BB9-4E24-8909-DA3F4F16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07DCD5B-4255-48B6-B9CE-63533247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44" y="5338375"/>
            <a:ext cx="3452701" cy="571500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D9EA797-203E-4A6B-9F14-F87B2DA42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00810"/>
              </p:ext>
            </p:extLst>
          </p:nvPr>
        </p:nvGraphicFramePr>
        <p:xfrm>
          <a:off x="6282394" y="1314449"/>
          <a:ext cx="5695337" cy="3972477"/>
        </p:xfrm>
        <a:graphic>
          <a:graphicData uri="http://schemas.openxmlformats.org/drawingml/2006/table">
            <a:tbl>
              <a:tblPr/>
              <a:tblGrid>
                <a:gridCol w="931863">
                  <a:extLst>
                    <a:ext uri="{9D8B030D-6E8A-4147-A177-3AD203B41FA5}">
                      <a16:colId xmlns:a16="http://schemas.microsoft.com/office/drawing/2014/main" val="3853060739"/>
                    </a:ext>
                  </a:extLst>
                </a:gridCol>
                <a:gridCol w="1563860">
                  <a:extLst>
                    <a:ext uri="{9D8B030D-6E8A-4147-A177-3AD203B41FA5}">
                      <a16:colId xmlns:a16="http://schemas.microsoft.com/office/drawing/2014/main" val="3998603940"/>
                    </a:ext>
                  </a:extLst>
                </a:gridCol>
                <a:gridCol w="758672">
                  <a:extLst>
                    <a:ext uri="{9D8B030D-6E8A-4147-A177-3AD203B41FA5}">
                      <a16:colId xmlns:a16="http://schemas.microsoft.com/office/drawing/2014/main" val="2341476965"/>
                    </a:ext>
                  </a:extLst>
                </a:gridCol>
                <a:gridCol w="844434">
                  <a:extLst>
                    <a:ext uri="{9D8B030D-6E8A-4147-A177-3AD203B41FA5}">
                      <a16:colId xmlns:a16="http://schemas.microsoft.com/office/drawing/2014/main" val="3955476636"/>
                    </a:ext>
                  </a:extLst>
                </a:gridCol>
                <a:gridCol w="844434">
                  <a:extLst>
                    <a:ext uri="{9D8B030D-6E8A-4147-A177-3AD203B41FA5}">
                      <a16:colId xmlns:a16="http://schemas.microsoft.com/office/drawing/2014/main" val="3213838912"/>
                    </a:ext>
                  </a:extLst>
                </a:gridCol>
                <a:gridCol w="752074">
                  <a:extLst>
                    <a:ext uri="{9D8B030D-6E8A-4147-A177-3AD203B41FA5}">
                      <a16:colId xmlns:a16="http://schemas.microsoft.com/office/drawing/2014/main" val="1476346293"/>
                    </a:ext>
                  </a:extLst>
                </a:gridCol>
              </a:tblGrid>
              <a:tr h="3976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Segmento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Producto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Valor Posición Abierta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Participación (Valoración)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Valor garantías exígidas por fluctuación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Participación Garantías exígidas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52488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(Millones COP)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(Millones COP)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15819"/>
                  </a:ext>
                </a:extLst>
              </a:tr>
              <a:tr h="20248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Derivados financieros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Bono Nocional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32578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Futuro de TES ref. específicas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1.374.014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53.556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96591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Futuros TRM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941.378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524.750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32854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FX Forward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19.435.875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43525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OPCION TRM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61286"/>
                  </a:ext>
                </a:extLst>
              </a:tr>
              <a:tr h="3957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Futuros de Acciones con Liquidación por Entrega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44.926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9060"/>
                  </a:ext>
                </a:extLst>
              </a:tr>
              <a:tr h="3957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Futuros de Acciones con Liquidación por diferencias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49.571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13.811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49778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Colcap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54374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Futuros sobre Electricidad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25050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OIS IBR 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4.722.397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81434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FUTURO DE OIS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1.591.735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31914"/>
                  </a:ext>
                </a:extLst>
              </a:tr>
              <a:tr h="202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OIS IBR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6.627.575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29617"/>
                  </a:ext>
                </a:extLst>
              </a:tr>
              <a:tr h="2024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Renta Fija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Simultáneas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11.365.396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266.397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61246"/>
                  </a:ext>
                </a:extLst>
              </a:tr>
              <a:tr h="2024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Renta Variable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814.510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368.939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18158"/>
                  </a:ext>
                </a:extLst>
              </a:tr>
              <a:tr h="6993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46.987.981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1.268.950,2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8785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3D5082C-CCF1-4F62-B6A1-7A7EE899F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11" y="1952625"/>
            <a:ext cx="5541908" cy="31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69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2 Marcador de contenido"/>
          <p:cNvSpPr>
            <a:spLocks noGrp="1"/>
          </p:cNvSpPr>
          <p:nvPr>
            <p:ph idx="4294967295"/>
          </p:nvPr>
        </p:nvSpPr>
        <p:spPr>
          <a:xfrm>
            <a:off x="838200" y="990159"/>
            <a:ext cx="8229600" cy="9509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ES_tradnl" dirty="0">
                <a:ea typeface="ＭＳ Ｐゴシック" pitchFamily="-111" charset="-128"/>
              </a:rPr>
              <a:t>Posición Abierta 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 dirty="0">
                <a:ea typeface="ＭＳ Ｐゴシック" pitchFamily="-111" charset="-128"/>
              </a:rPr>
              <a:t>Resumen Posición Abierta Repos</a:t>
            </a: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6A300B-2459-4BFB-A39D-1C529B440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53000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DB2B5-7BAC-41BE-BDA9-3DF407D3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19C9C2F-7D29-4897-A3F6-5467E9CD8E57}"/>
              </a:ext>
            </a:extLst>
          </p:cNvPr>
          <p:cNvGraphicFramePr>
            <a:graphicFrameLocks/>
          </p:cNvGraphicFramePr>
          <p:nvPr/>
        </p:nvGraphicFramePr>
        <p:xfrm>
          <a:off x="1952625" y="1941071"/>
          <a:ext cx="828675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43825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9 Título"/>
          <p:cNvSpPr>
            <a:spLocks noGrp="1"/>
          </p:cNvSpPr>
          <p:nvPr>
            <p:ph type="title"/>
          </p:nvPr>
        </p:nvSpPr>
        <p:spPr>
          <a:xfrm>
            <a:off x="479376" y="327412"/>
            <a:ext cx="8229600" cy="725487"/>
          </a:xfrm>
        </p:spPr>
        <p:txBody>
          <a:bodyPr/>
          <a:lstStyle/>
          <a:p>
            <a:r>
              <a:rPr lang="es-ES" altLang="es-CO" dirty="0">
                <a:latin typeface="Arial Narrow" panose="020B0606020202030204" pitchFamily="34" charset="0"/>
              </a:rPr>
              <a:t>Informe de la Administración</a:t>
            </a:r>
          </a:p>
        </p:txBody>
      </p:sp>
      <p:sp>
        <p:nvSpPr>
          <p:cNvPr id="8196" name="12 Marcador de contenido"/>
          <p:cNvSpPr>
            <a:spLocks noGrp="1"/>
          </p:cNvSpPr>
          <p:nvPr>
            <p:ph idx="1"/>
          </p:nvPr>
        </p:nvSpPr>
        <p:spPr>
          <a:xfrm>
            <a:off x="634542" y="1006863"/>
            <a:ext cx="8229600" cy="48736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s-ES_tradnl" i="1" dirty="0">
                <a:solidFill>
                  <a:srgbClr val="C00000"/>
                </a:solidFill>
                <a:ea typeface="ＭＳ Ｐゴシック" pitchFamily="-111" charset="-128"/>
              </a:rPr>
              <a:t>Posición Abierta por Especie (Repos) </a:t>
            </a:r>
            <a:endParaRPr lang="es-ES" altLang="es-CO" i="1" dirty="0">
              <a:solidFill>
                <a:srgbClr val="C00000"/>
              </a:solidFill>
              <a:ea typeface="ＭＳ Ｐゴシック" pitchFamily="-111" charset="-128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9350544" y="4599997"/>
            <a:ext cx="1871817" cy="4315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PA: 1.629.020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Monto en Millones de Pesos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(Activo y pasivo)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3806B8-988F-4575-A128-4B4BB1AE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6194" y="6148097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60D437-6357-431D-BE70-BB600E66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AD10DD-85C6-4189-B220-964AF898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48" y="1589475"/>
            <a:ext cx="5816088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3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9 Título"/>
          <p:cNvSpPr>
            <a:spLocks noGrp="1"/>
          </p:cNvSpPr>
          <p:nvPr>
            <p:ph type="title"/>
          </p:nvPr>
        </p:nvSpPr>
        <p:spPr>
          <a:xfrm>
            <a:off x="479376" y="327412"/>
            <a:ext cx="8229600" cy="725487"/>
          </a:xfrm>
        </p:spPr>
        <p:txBody>
          <a:bodyPr/>
          <a:lstStyle/>
          <a:p>
            <a:r>
              <a:rPr lang="es-ES" altLang="es-CO" dirty="0">
                <a:latin typeface="Arial Narrow" panose="020B0606020202030204" pitchFamily="34" charset="0"/>
              </a:rPr>
              <a:t>Informe de la Administración</a:t>
            </a:r>
          </a:p>
        </p:txBody>
      </p:sp>
      <p:sp>
        <p:nvSpPr>
          <p:cNvPr id="8196" name="12 Marcador de contenido"/>
          <p:cNvSpPr>
            <a:spLocks noGrp="1"/>
          </p:cNvSpPr>
          <p:nvPr>
            <p:ph idx="1"/>
          </p:nvPr>
        </p:nvSpPr>
        <p:spPr>
          <a:xfrm>
            <a:off x="583170" y="1005208"/>
            <a:ext cx="8229600" cy="4873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altLang="es-CO" i="1" dirty="0">
                <a:solidFill>
                  <a:srgbClr val="C00000"/>
                </a:solidFill>
                <a:ea typeface="ＭＳ Ｐゴシック" pitchFamily="-111" charset="-128"/>
              </a:rPr>
              <a:t>Garantía exigida por fluctuación por Especie (Repos)</a:t>
            </a:r>
          </a:p>
        </p:txBody>
      </p:sp>
      <p:sp>
        <p:nvSpPr>
          <p:cNvPr id="10" name="CuadroTexto 1"/>
          <p:cNvSpPr txBox="1"/>
          <p:nvPr/>
        </p:nvSpPr>
        <p:spPr>
          <a:xfrm>
            <a:off x="9155837" y="4721680"/>
            <a:ext cx="2424837" cy="4315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GE: </a:t>
            </a:r>
            <a:r>
              <a:rPr lang="es-CO" dirty="0">
                <a:solidFill>
                  <a:prstClr val="black"/>
                </a:solidFill>
                <a:latin typeface="Arial Narrow" panose="020B0606020202030204" pitchFamily="34" charset="0"/>
              </a:rPr>
              <a:t>368.939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Monto en Millones de Pesos 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8FED3D-FCFD-48B9-837C-319E210C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72E8E4-D2C4-466D-A30F-D7CB428B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6B86F8-1A85-43B1-8E58-5960C908C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63" y="1590987"/>
            <a:ext cx="607214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4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20574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pPr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512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119336" y="72622"/>
            <a:ext cx="8229600" cy="725488"/>
          </a:xfrm>
        </p:spPr>
        <p:txBody>
          <a:bodyPr/>
          <a:lstStyle/>
          <a:p>
            <a:r>
              <a:rPr lang="es-ES" altLang="es-CO" sz="3200" dirty="0"/>
              <a:t>Informe de la Administración</a:t>
            </a:r>
            <a:endParaRPr lang="es-ES" sz="3200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240390" y="667908"/>
            <a:ext cx="11112194" cy="743575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y No Estandarizados enero</a:t>
            </a:r>
            <a:r>
              <a:rPr lang="es-ES_tradnl" dirty="0">
                <a:ea typeface="ＭＳ Ｐゴシック" pitchFamily="-111" charset="-128"/>
              </a:rPr>
              <a:t> 2019 - Sin Simultáneas y Repos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C74BB364-93A8-491F-99E5-A62A62CF571A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51FE9BAB-0417-45C3-88F1-F23BE65FD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4456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31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enero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5951CF-3DC1-4D96-AD5F-19C3971C3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59" y="1431388"/>
            <a:ext cx="3003280" cy="50131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BC208D-1059-43CC-843B-CE3A64EF3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752" y="2192596"/>
            <a:ext cx="3709289" cy="306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18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1 Título"/>
          <p:cNvSpPr>
            <a:spLocks noGrp="1"/>
          </p:cNvSpPr>
          <p:nvPr>
            <p:ph type="title" idx="4294967295"/>
          </p:nvPr>
        </p:nvSpPr>
        <p:spPr>
          <a:xfrm>
            <a:off x="335360" y="63806"/>
            <a:ext cx="8229600" cy="725487"/>
          </a:xfrm>
        </p:spPr>
        <p:txBody>
          <a:bodyPr/>
          <a:lstStyle/>
          <a:p>
            <a:r>
              <a:rPr lang="es-ES" altLang="es-CO" sz="3200" dirty="0"/>
              <a:t>Informe de la Administración</a:t>
            </a:r>
            <a:endParaRPr lang="es-ES" sz="3200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8195" name="12 Marcador de contenido"/>
          <p:cNvSpPr>
            <a:spLocks noGrp="1"/>
          </p:cNvSpPr>
          <p:nvPr>
            <p:ph idx="4294967295"/>
          </p:nvPr>
        </p:nvSpPr>
        <p:spPr>
          <a:xfrm>
            <a:off x="479376" y="692696"/>
            <a:ext cx="7920880" cy="792088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Estandarizados enero 2019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EEE0D2F9-3B23-454F-9E9F-8245F9B006EA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3BB89EB6-F156-4EE3-A7C4-3FF5E9AF1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4456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31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enero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586301-B644-404B-92B9-94E20908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800" y="1814737"/>
            <a:ext cx="3760735" cy="33043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7EBE418-535A-4C77-ADC6-35AC6DD18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1700808"/>
            <a:ext cx="3220941" cy="40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314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263352" y="118416"/>
            <a:ext cx="8229600" cy="543570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335360" y="656459"/>
            <a:ext cx="9505056" cy="684309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No Estandarizados enero 2019– Con </a:t>
            </a:r>
            <a:r>
              <a:rPr lang="es-ES_tradnl" dirty="0">
                <a:ea typeface="ＭＳ Ｐゴシック" pitchFamily="-111" charset="-128"/>
              </a:rPr>
              <a:t>Simultáneas y Repos</a:t>
            </a:r>
            <a:endParaRPr lang="es-ES_tradnl" dirty="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28D2AD0B-791E-4BFE-90F9-5529B79125DF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6E19EFEB-8524-4B89-AFB9-77095B996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4456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31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enero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9D1959-B9EE-4E4C-846A-87D21167F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88" y="1395531"/>
            <a:ext cx="3315774" cy="50842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D1FA5C-60DF-43DE-A0D8-40B88D4A5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612" y="1969711"/>
            <a:ext cx="3910532" cy="32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85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551384" y="135383"/>
            <a:ext cx="8229600" cy="509020"/>
          </a:xfrm>
        </p:spPr>
        <p:txBody>
          <a:bodyPr/>
          <a:lstStyle/>
          <a:p>
            <a:r>
              <a:rPr lang="es-ES" altLang="es-CO" dirty="0"/>
              <a:t>Informe de la Administración</a:t>
            </a:r>
            <a:endParaRPr lang="es-ES" dirty="0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695400" y="644403"/>
            <a:ext cx="8229600" cy="702415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dirty="0">
                <a:latin typeface="Arial Narrow" pitchFamily="34" charset="0"/>
                <a:ea typeface="ＭＳ Ｐゴシック" pitchFamily="-111" charset="-128"/>
              </a:rPr>
              <a:t>Ranking: No Estandarizados enero 2019– </a:t>
            </a:r>
            <a:r>
              <a:rPr lang="es-ES_tradnl" dirty="0">
                <a:ea typeface="ＭＳ Ｐゴシック" pitchFamily="-111" charset="-128"/>
              </a:rPr>
              <a:t>Sin Simultáneas y Repos</a:t>
            </a:r>
            <a:endParaRPr lang="es-ES_tradnl" dirty="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3986F40-B913-41C4-A44E-83F4EFE0D614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7CECF2E8-1D6E-4B62-9F07-60F58C7A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095" y="6444564"/>
            <a:ext cx="23379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Hasta el 31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cs typeface="+mn-cs"/>
              </a:rPr>
              <a:t> de enero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-111" charset="0"/>
                <a:ea typeface="ＭＳ Ｐゴシック" pitchFamily="-111" charset="-128"/>
                <a:cs typeface="+mn-cs"/>
              </a:rPr>
              <a:t>de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868E51-763D-48C8-A7A4-091286BC2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676771"/>
            <a:ext cx="3076711" cy="4416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3132BA-0759-490A-9857-E27E32F2E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954402"/>
            <a:ext cx="3365768" cy="32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084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Título"/>
          <p:cNvSpPr txBox="1">
            <a:spLocks/>
          </p:cNvSpPr>
          <p:nvPr/>
        </p:nvSpPr>
        <p:spPr>
          <a:xfrm>
            <a:off x="707572" y="339268"/>
            <a:ext cx="10515600" cy="700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1" name="15 Marcador de contenido"/>
          <p:cNvSpPr txBox="1">
            <a:spLocks/>
          </p:cNvSpPr>
          <p:nvPr/>
        </p:nvSpPr>
        <p:spPr>
          <a:xfrm>
            <a:off x="968828" y="1003766"/>
            <a:ext cx="10109200" cy="491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s-ES" sz="18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165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429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s-CO" alt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Entidades Participantes, Consolidado 2008 – </a:t>
            </a:r>
            <a:r>
              <a:rPr lang="es-CO" altLang="es-CO" sz="2200" dirty="0">
                <a:solidFill>
                  <a:srgbClr val="E7E6E6">
                    <a:lumMod val="25000"/>
                  </a:srgbClr>
                </a:solidFill>
                <a:ea typeface="ＭＳ Ｐゴシック" panose="020B0600070205080204" pitchFamily="34" charset="-128"/>
              </a:rPr>
              <a:t>Enero</a:t>
            </a:r>
            <a:r>
              <a:rPr kumimoji="0" lang="es-CO" alt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- 2019</a:t>
            </a:r>
            <a:r>
              <a:rPr kumimoji="0" lang="es-CO" altLang="es-CO" sz="16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*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endParaRPr kumimoji="0" lang="es-CO" altLang="es-CO" sz="16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BB302F-2ED8-4B95-A3B0-D00E6DC7E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1F2EA-6730-4D61-B6AF-C6037C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4 Gráfico">
            <a:extLst>
              <a:ext uri="{FF2B5EF4-FFF2-40B4-BE49-F238E27FC236}">
                <a16:creationId xmlns:a16="http://schemas.microsoft.com/office/drawing/2014/main" id="{8058C96E-4604-44B4-AEDD-F3BEE1559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57974"/>
              </p:ext>
            </p:extLst>
          </p:nvPr>
        </p:nvGraphicFramePr>
        <p:xfrm>
          <a:off x="2295525" y="1872784"/>
          <a:ext cx="7600950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3567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1769095" y="5513735"/>
            <a:ext cx="128587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7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-111" charset="0"/>
                <a:ea typeface="+mn-ea"/>
                <a:cs typeface="+mn-cs"/>
              </a:rPr>
              <a:t>Con simultáneas</a:t>
            </a:r>
          </a:p>
        </p:txBody>
      </p:sp>
      <p:sp>
        <p:nvSpPr>
          <p:cNvPr id="11" name="18 Título"/>
          <p:cNvSpPr txBox="1">
            <a:spLocks/>
          </p:cNvSpPr>
          <p:nvPr/>
        </p:nvSpPr>
        <p:spPr>
          <a:xfrm>
            <a:off x="707572" y="339268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3" name="17 Marcador de contenido"/>
          <p:cNvSpPr txBox="1">
            <a:spLocks/>
          </p:cNvSpPr>
          <p:nvPr/>
        </p:nvSpPr>
        <p:spPr>
          <a:xfrm>
            <a:off x="838200" y="936357"/>
            <a:ext cx="7886700" cy="485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Operaciones de Mercado y de Registro (2008 – </a:t>
            </a:r>
            <a:r>
              <a:rPr lang="es-CO" altLang="es-CO" sz="2000" dirty="0">
                <a:solidFill>
                  <a:srgbClr val="E7E6E6">
                    <a:lumMod val="25000"/>
                  </a:srgbClr>
                </a:solidFill>
                <a:ea typeface="ＭＳ Ｐゴシック" panose="020B0600070205080204" pitchFamily="34" charset="-128"/>
              </a:rPr>
              <a:t>Enero</a:t>
            </a: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2019*)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34993B9-0DED-489F-AD9F-D3D817FCE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834B0-5D0D-4FAB-BD03-EB76E955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Enero de 2019</a:t>
            </a:r>
            <a:endParaRPr lang="es-CO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6 Gráfico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3657"/>
              </p:ext>
            </p:extLst>
          </p:nvPr>
        </p:nvGraphicFramePr>
        <p:xfrm>
          <a:off x="1703369" y="1898106"/>
          <a:ext cx="8719536" cy="367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3F28DF26-B499-4603-A77A-2B7248E79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903" y="5575352"/>
            <a:ext cx="3408266" cy="4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89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11 CuadroTexto"/>
          <p:cNvSpPr txBox="1">
            <a:spLocks noChangeArrowheads="1"/>
          </p:cNvSpPr>
          <p:nvPr/>
        </p:nvSpPr>
        <p:spPr bwMode="auto">
          <a:xfrm>
            <a:off x="2287271" y="5902306"/>
            <a:ext cx="12858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CO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Sin simultáneas</a:t>
            </a:r>
          </a:p>
        </p:txBody>
      </p:sp>
      <p:sp>
        <p:nvSpPr>
          <p:cNvPr id="10" name="18 Título"/>
          <p:cNvSpPr>
            <a:spLocks noGrp="1"/>
          </p:cNvSpPr>
          <p:nvPr>
            <p:ph type="title"/>
          </p:nvPr>
        </p:nvSpPr>
        <p:spPr>
          <a:xfrm>
            <a:off x="707572" y="339268"/>
            <a:ext cx="10515600" cy="700635"/>
          </a:xfrm>
        </p:spPr>
        <p:txBody>
          <a:bodyPr/>
          <a:lstStyle/>
          <a:p>
            <a:r>
              <a:rPr lang="es-ES" altLang="es-CO" dirty="0">
                <a:ea typeface="ＭＳ Ｐゴシック" panose="020B0600070205080204" pitchFamily="34" charset="-128"/>
              </a:rPr>
              <a:t>Informe de la Administración</a:t>
            </a:r>
            <a:endParaRPr lang="es-ES" altLang="es-CO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17 Marcador de contenido"/>
          <p:cNvSpPr txBox="1">
            <a:spLocks/>
          </p:cNvSpPr>
          <p:nvPr/>
        </p:nvSpPr>
        <p:spPr>
          <a:xfrm>
            <a:off x="838200" y="947195"/>
            <a:ext cx="7570787" cy="4189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 - Derivados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s-CO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Operaciones de Mercado y de Registro (2008 – Enero 2019*)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D83990-2D81-4DD0-8EEE-51D0357CE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2667D4-3B06-4127-A356-9167FDCA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Hasta el 31 de Enero de 2019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44D8E5-1687-4C3F-8C9C-10CBE794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5" y="5508296"/>
            <a:ext cx="3608878" cy="472621"/>
          </a:xfrm>
          <a:prstGeom prst="rect">
            <a:avLst/>
          </a:prstGeom>
        </p:spPr>
      </p:pic>
      <p:graphicFrame>
        <p:nvGraphicFramePr>
          <p:cNvPr id="13" name="6 Gráfico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058326"/>
              </p:ext>
            </p:extLst>
          </p:nvPr>
        </p:nvGraphicFramePr>
        <p:xfrm>
          <a:off x="1734386" y="1894400"/>
          <a:ext cx="8533564" cy="3613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09986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ite de Riesgos Marzo 2017 Versión_ Final.pptx" id="{674428BE-0A01-4F29-BE16-D9512F00267F}" vid="{2BD00501-3639-45B5-AA20-1BD77E5F80E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0AFAC4D34F344B98AAF15AF2FAB14" ma:contentTypeVersion="6" ma:contentTypeDescription="Crear nuevo documento." ma:contentTypeScope="" ma:versionID="30ef2f6ff6f1d99421a8563fb1d0b213">
  <xsd:schema xmlns:xsd="http://www.w3.org/2001/XMLSchema" xmlns:xs="http://www.w3.org/2001/XMLSchema" xmlns:p="http://schemas.microsoft.com/office/2006/metadata/properties" xmlns:ns2="96f32202-9a0f-4f39-9446-0fe35bc97cc1" xmlns:ns3="a1aba5cf-9722-4728-ba79-5cb1a35b0c4d" targetNamespace="http://schemas.microsoft.com/office/2006/metadata/properties" ma:root="true" ma:fieldsID="f4df3572fc5008c3cf57472902e30b2e" ns2:_="" ns3:_="">
    <xsd:import namespace="96f32202-9a0f-4f39-9446-0fe35bc97cc1"/>
    <xsd:import namespace="a1aba5cf-9722-4728-ba79-5cb1a35b0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32202-9a0f-4f39-9446-0fe35bc97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ba5cf-9722-4728-ba79-5cb1a35b0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87D99-09D3-4448-8972-89DC00F75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f32202-9a0f-4f39-9446-0fe35bc97cc1"/>
    <ds:schemaRef ds:uri="a1aba5cf-9722-4728-ba79-5cb1a35b0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9ABCB4-BD98-4A33-99D5-4B22FC4A6C86}">
  <ds:schemaRefs>
    <ds:schemaRef ds:uri="http://schemas.openxmlformats.org/package/2006/metadata/core-properties"/>
    <ds:schemaRef ds:uri="http://purl.org/dc/dcmitype/"/>
    <ds:schemaRef ds:uri="a1aba5cf-9722-4728-ba79-5cb1a35b0c4d"/>
    <ds:schemaRef ds:uri="http://purl.org/dc/elements/1.1/"/>
    <ds:schemaRef ds:uri="http://schemas.microsoft.com/office/2006/metadata/properties"/>
    <ds:schemaRef ds:uri="96f32202-9a0f-4f39-9446-0fe35bc97cc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AEB952-671B-43CF-A479-424D93C408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Comite de Riesgos Marzo 2017 Versión_ Final.pptx</Template>
  <TotalTime>44902</TotalTime>
  <Words>772</Words>
  <Application>Microsoft Office PowerPoint</Application>
  <PresentationFormat>Panorámica</PresentationFormat>
  <Paragraphs>244</Paragraphs>
  <Slides>25</Slides>
  <Notes>21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Helvetica</vt:lpstr>
      <vt:lpstr>Tema de Office</vt:lpstr>
      <vt:lpstr>Presentación de PowerPoint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  <vt:lpstr>Presentación de PowerPoint</vt:lpstr>
      <vt:lpstr>Informe de la Administración</vt:lpstr>
      <vt:lpstr>Presentación de PowerPoint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Sanchez</dc:creator>
  <cp:lastModifiedBy>Mayra  Montenegro</cp:lastModifiedBy>
  <cp:revision>1709</cp:revision>
  <cp:lastPrinted>2017-09-29T16:19:29Z</cp:lastPrinted>
  <dcterms:created xsi:type="dcterms:W3CDTF">2017-03-14T18:53:09Z</dcterms:created>
  <dcterms:modified xsi:type="dcterms:W3CDTF">2019-07-30T18:00:35Z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0x0101006D10AFAC4D34F344B98AAF15AF2FAB14</vt:lpwstr>
  </property>
</Properties>
</file>