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 id="2147483660" r:id="rId3"/>
  </p:sldMasterIdLst>
  <p:notesMasterIdLst>
    <p:notesMasterId r:id="rId39"/>
  </p:notesMasterIdLst>
  <p:sldIdLst>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8" r:id="rId33"/>
    <p:sldId id="289" r:id="rId34"/>
    <p:sldId id="290" r:id="rId35"/>
    <p:sldId id="291" r:id="rId36"/>
    <p:sldId id="292" r:id="rId37"/>
    <p:sldId id="293" r:id="rId38"/>
  </p:sldIdLst>
  <p:sldSz cx="18003838" cy="10085388"/>
  <p:notesSz cx="6858000" cy="9144000"/>
  <p:defaultTextStyle>
    <a:defPPr>
      <a:defRPr lang="es-ES"/>
    </a:defPPr>
    <a:lvl1pPr marL="0" algn="l" defTabSz="802523" rtl="0" eaLnBrk="1" latinLnBrk="0" hangingPunct="1">
      <a:defRPr sz="3200" kern="1200">
        <a:solidFill>
          <a:schemeClr val="tx1"/>
        </a:solidFill>
        <a:latin typeface="+mn-lt"/>
        <a:ea typeface="+mn-ea"/>
        <a:cs typeface="+mn-cs"/>
      </a:defRPr>
    </a:lvl1pPr>
    <a:lvl2pPr marL="802523" algn="l" defTabSz="802523" rtl="0" eaLnBrk="1" latinLnBrk="0" hangingPunct="1">
      <a:defRPr sz="3200" kern="1200">
        <a:solidFill>
          <a:schemeClr val="tx1"/>
        </a:solidFill>
        <a:latin typeface="+mn-lt"/>
        <a:ea typeface="+mn-ea"/>
        <a:cs typeface="+mn-cs"/>
      </a:defRPr>
    </a:lvl2pPr>
    <a:lvl3pPr marL="1605046" algn="l" defTabSz="802523" rtl="0" eaLnBrk="1" latinLnBrk="0" hangingPunct="1">
      <a:defRPr sz="3200" kern="1200">
        <a:solidFill>
          <a:schemeClr val="tx1"/>
        </a:solidFill>
        <a:latin typeface="+mn-lt"/>
        <a:ea typeface="+mn-ea"/>
        <a:cs typeface="+mn-cs"/>
      </a:defRPr>
    </a:lvl3pPr>
    <a:lvl4pPr marL="2407569" algn="l" defTabSz="802523" rtl="0" eaLnBrk="1" latinLnBrk="0" hangingPunct="1">
      <a:defRPr sz="3200" kern="1200">
        <a:solidFill>
          <a:schemeClr val="tx1"/>
        </a:solidFill>
        <a:latin typeface="+mn-lt"/>
        <a:ea typeface="+mn-ea"/>
        <a:cs typeface="+mn-cs"/>
      </a:defRPr>
    </a:lvl4pPr>
    <a:lvl5pPr marL="3210093" algn="l" defTabSz="802523" rtl="0" eaLnBrk="1" latinLnBrk="0" hangingPunct="1">
      <a:defRPr sz="3200" kern="1200">
        <a:solidFill>
          <a:schemeClr val="tx1"/>
        </a:solidFill>
        <a:latin typeface="+mn-lt"/>
        <a:ea typeface="+mn-ea"/>
        <a:cs typeface="+mn-cs"/>
      </a:defRPr>
    </a:lvl5pPr>
    <a:lvl6pPr marL="4012616" algn="l" defTabSz="802523" rtl="0" eaLnBrk="1" latinLnBrk="0" hangingPunct="1">
      <a:defRPr sz="3200" kern="1200">
        <a:solidFill>
          <a:schemeClr val="tx1"/>
        </a:solidFill>
        <a:latin typeface="+mn-lt"/>
        <a:ea typeface="+mn-ea"/>
        <a:cs typeface="+mn-cs"/>
      </a:defRPr>
    </a:lvl6pPr>
    <a:lvl7pPr marL="4815139" algn="l" defTabSz="802523" rtl="0" eaLnBrk="1" latinLnBrk="0" hangingPunct="1">
      <a:defRPr sz="3200" kern="1200">
        <a:solidFill>
          <a:schemeClr val="tx1"/>
        </a:solidFill>
        <a:latin typeface="+mn-lt"/>
        <a:ea typeface="+mn-ea"/>
        <a:cs typeface="+mn-cs"/>
      </a:defRPr>
    </a:lvl7pPr>
    <a:lvl8pPr marL="5617662" algn="l" defTabSz="802523" rtl="0" eaLnBrk="1" latinLnBrk="0" hangingPunct="1">
      <a:defRPr sz="3200" kern="1200">
        <a:solidFill>
          <a:schemeClr val="tx1"/>
        </a:solidFill>
        <a:latin typeface="+mn-lt"/>
        <a:ea typeface="+mn-ea"/>
        <a:cs typeface="+mn-cs"/>
      </a:defRPr>
    </a:lvl8pPr>
    <a:lvl9pPr marL="6420185" algn="l" defTabSz="802523" rtl="0" eaLnBrk="1" latinLnBrk="0" hangingPunct="1">
      <a:defRPr sz="3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7">
          <p15:clr>
            <a:srgbClr val="A4A3A4"/>
          </p15:clr>
        </p15:guide>
        <p15:guide id="2" pos="567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6" d="100"/>
          <a:sy n="46" d="100"/>
        </p:scale>
        <p:origin x="714" y="42"/>
      </p:cViewPr>
      <p:guideLst>
        <p:guide orient="horz" pos="3177"/>
        <p:guide pos="567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3"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C914FC-1324-463F-8B73-E2D020F21D6F}" type="datetimeFigureOut">
              <a:rPr lang="es-CO" smtClean="0"/>
              <a:t>06/03/2018</a:t>
            </a:fld>
            <a:endParaRPr lang="es-CO"/>
          </a:p>
        </p:txBody>
      </p:sp>
      <p:sp>
        <p:nvSpPr>
          <p:cNvPr id="4" name="Marcador de imagen de diapositiva 3"/>
          <p:cNvSpPr>
            <a:spLocks noGrp="1" noRot="1" noChangeAspect="1"/>
          </p:cNvSpPr>
          <p:nvPr>
            <p:ph type="sldImg" idx="2"/>
          </p:nvPr>
        </p:nvSpPr>
        <p:spPr>
          <a:xfrm>
            <a:off x="674688" y="1143000"/>
            <a:ext cx="5508625"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BAC18-433A-4290-B709-AB1E63BE14F4}" type="slidenum">
              <a:rPr lang="es-CO" smtClean="0"/>
              <a:t>‹Nº›</a:t>
            </a:fld>
            <a:endParaRPr lang="es-CO"/>
          </a:p>
        </p:txBody>
      </p:sp>
    </p:spTree>
    <p:extLst>
      <p:ext uri="{BB962C8B-B14F-4D97-AF65-F5344CB8AC3E}">
        <p14:creationId xmlns:p14="http://schemas.microsoft.com/office/powerpoint/2010/main" val="1120356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3</a:t>
            </a:fld>
            <a:endParaRPr lang="es-CO" dirty="0"/>
          </a:p>
        </p:txBody>
      </p:sp>
    </p:spTree>
    <p:extLst>
      <p:ext uri="{BB962C8B-B14F-4D97-AF65-F5344CB8AC3E}">
        <p14:creationId xmlns:p14="http://schemas.microsoft.com/office/powerpoint/2010/main" val="685249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22</a:t>
            </a:fld>
            <a:endParaRPr lang="es-CO" dirty="0"/>
          </a:p>
        </p:txBody>
      </p:sp>
    </p:spTree>
    <p:extLst>
      <p:ext uri="{BB962C8B-B14F-4D97-AF65-F5344CB8AC3E}">
        <p14:creationId xmlns:p14="http://schemas.microsoft.com/office/powerpoint/2010/main" val="3578278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23</a:t>
            </a:fld>
            <a:endParaRPr lang="es-CO" dirty="0"/>
          </a:p>
        </p:txBody>
      </p:sp>
    </p:spTree>
    <p:extLst>
      <p:ext uri="{BB962C8B-B14F-4D97-AF65-F5344CB8AC3E}">
        <p14:creationId xmlns:p14="http://schemas.microsoft.com/office/powerpoint/2010/main" val="3199300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24</a:t>
            </a:fld>
            <a:endParaRPr lang="es-CO" dirty="0"/>
          </a:p>
        </p:txBody>
      </p:sp>
    </p:spTree>
    <p:extLst>
      <p:ext uri="{BB962C8B-B14F-4D97-AF65-F5344CB8AC3E}">
        <p14:creationId xmlns:p14="http://schemas.microsoft.com/office/powerpoint/2010/main" val="3139536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28</a:t>
            </a:fld>
            <a:endParaRPr lang="es-CO" dirty="0"/>
          </a:p>
        </p:txBody>
      </p:sp>
    </p:spTree>
    <p:extLst>
      <p:ext uri="{BB962C8B-B14F-4D97-AF65-F5344CB8AC3E}">
        <p14:creationId xmlns:p14="http://schemas.microsoft.com/office/powerpoint/2010/main" val="2527061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32</a:t>
            </a:fld>
            <a:endParaRPr lang="es-CO" dirty="0"/>
          </a:p>
        </p:txBody>
      </p:sp>
    </p:spTree>
    <p:extLst>
      <p:ext uri="{BB962C8B-B14F-4D97-AF65-F5344CB8AC3E}">
        <p14:creationId xmlns:p14="http://schemas.microsoft.com/office/powerpoint/2010/main" val="2270744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33</a:t>
            </a:fld>
            <a:endParaRPr lang="es-CO" dirty="0"/>
          </a:p>
        </p:txBody>
      </p:sp>
    </p:spTree>
    <p:extLst>
      <p:ext uri="{BB962C8B-B14F-4D97-AF65-F5344CB8AC3E}">
        <p14:creationId xmlns:p14="http://schemas.microsoft.com/office/powerpoint/2010/main" val="4052147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34</a:t>
            </a:fld>
            <a:endParaRPr lang="es-CO" dirty="0"/>
          </a:p>
        </p:txBody>
      </p:sp>
    </p:spTree>
    <p:extLst>
      <p:ext uri="{BB962C8B-B14F-4D97-AF65-F5344CB8AC3E}">
        <p14:creationId xmlns:p14="http://schemas.microsoft.com/office/powerpoint/2010/main" val="552407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35</a:t>
            </a:fld>
            <a:endParaRPr lang="es-CO" dirty="0"/>
          </a:p>
        </p:txBody>
      </p:sp>
    </p:spTree>
    <p:extLst>
      <p:ext uri="{BB962C8B-B14F-4D97-AF65-F5344CB8AC3E}">
        <p14:creationId xmlns:p14="http://schemas.microsoft.com/office/powerpoint/2010/main" val="3970077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4</a:t>
            </a:fld>
            <a:endParaRPr lang="es-CO" dirty="0"/>
          </a:p>
        </p:txBody>
      </p:sp>
    </p:spTree>
    <p:extLst>
      <p:ext uri="{BB962C8B-B14F-4D97-AF65-F5344CB8AC3E}">
        <p14:creationId xmlns:p14="http://schemas.microsoft.com/office/powerpoint/2010/main" val="4116600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5</a:t>
            </a:fld>
            <a:endParaRPr lang="es-CO" dirty="0"/>
          </a:p>
        </p:txBody>
      </p:sp>
    </p:spTree>
    <p:extLst>
      <p:ext uri="{BB962C8B-B14F-4D97-AF65-F5344CB8AC3E}">
        <p14:creationId xmlns:p14="http://schemas.microsoft.com/office/powerpoint/2010/main" val="3282995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6</a:t>
            </a:fld>
            <a:endParaRPr lang="es-CO" dirty="0"/>
          </a:p>
        </p:txBody>
      </p:sp>
    </p:spTree>
    <p:extLst>
      <p:ext uri="{BB962C8B-B14F-4D97-AF65-F5344CB8AC3E}">
        <p14:creationId xmlns:p14="http://schemas.microsoft.com/office/powerpoint/2010/main" val="774726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7</a:t>
            </a:fld>
            <a:endParaRPr lang="es-CO" dirty="0"/>
          </a:p>
        </p:txBody>
      </p:sp>
    </p:spTree>
    <p:extLst>
      <p:ext uri="{BB962C8B-B14F-4D97-AF65-F5344CB8AC3E}">
        <p14:creationId xmlns:p14="http://schemas.microsoft.com/office/powerpoint/2010/main" val="2986232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8</a:t>
            </a:fld>
            <a:endParaRPr lang="es-CO" dirty="0"/>
          </a:p>
        </p:txBody>
      </p:sp>
    </p:spTree>
    <p:extLst>
      <p:ext uri="{BB962C8B-B14F-4D97-AF65-F5344CB8AC3E}">
        <p14:creationId xmlns:p14="http://schemas.microsoft.com/office/powerpoint/2010/main" val="3333360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9</a:t>
            </a:fld>
            <a:endParaRPr lang="es-CO" dirty="0"/>
          </a:p>
        </p:txBody>
      </p:sp>
    </p:spTree>
    <p:extLst>
      <p:ext uri="{BB962C8B-B14F-4D97-AF65-F5344CB8AC3E}">
        <p14:creationId xmlns:p14="http://schemas.microsoft.com/office/powerpoint/2010/main" val="1984567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20</a:t>
            </a:fld>
            <a:endParaRPr lang="es-CO" dirty="0"/>
          </a:p>
        </p:txBody>
      </p:sp>
    </p:spTree>
    <p:extLst>
      <p:ext uri="{BB962C8B-B14F-4D97-AF65-F5344CB8AC3E}">
        <p14:creationId xmlns:p14="http://schemas.microsoft.com/office/powerpoint/2010/main" val="3736313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4BD1C6BF-F974-4541-891E-1BD3CDE3B3DE}" type="slidenum">
              <a:rPr lang="es-CO" smtClean="0"/>
              <a:t>21</a:t>
            </a:fld>
            <a:endParaRPr lang="es-CO" dirty="0"/>
          </a:p>
        </p:txBody>
      </p:sp>
    </p:spTree>
    <p:extLst>
      <p:ext uri="{BB962C8B-B14F-4D97-AF65-F5344CB8AC3E}">
        <p14:creationId xmlns:p14="http://schemas.microsoft.com/office/powerpoint/2010/main" val="2011286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350288" y="3133008"/>
            <a:ext cx="15303262" cy="2161822"/>
          </a:xfrm>
        </p:spPr>
        <p:txBody>
          <a:bodyPr/>
          <a:lstStyle/>
          <a:p>
            <a:r>
              <a:rPr lang="es-ES_tradnl"/>
              <a:t>Clic para editar título</a:t>
            </a:r>
            <a:endParaRPr lang="es-ES"/>
          </a:p>
        </p:txBody>
      </p:sp>
      <p:sp>
        <p:nvSpPr>
          <p:cNvPr id="3" name="Subtítulo 2"/>
          <p:cNvSpPr>
            <a:spLocks noGrp="1"/>
          </p:cNvSpPr>
          <p:nvPr>
            <p:ph type="subTitle" idx="1"/>
          </p:nvPr>
        </p:nvSpPr>
        <p:spPr>
          <a:xfrm>
            <a:off x="2700576" y="5715053"/>
            <a:ext cx="12602687" cy="2577377"/>
          </a:xfrm>
        </p:spPr>
        <p:txBody>
          <a:bodyPr/>
          <a:lstStyle>
            <a:lvl1pPr marL="0" indent="0" algn="ctr">
              <a:buNone/>
              <a:defRPr>
                <a:solidFill>
                  <a:schemeClr val="tx1">
                    <a:tint val="75000"/>
                  </a:schemeClr>
                </a:solidFill>
              </a:defRPr>
            </a:lvl1pPr>
            <a:lvl2pPr marL="802523" indent="0" algn="ctr">
              <a:buNone/>
              <a:defRPr>
                <a:solidFill>
                  <a:schemeClr val="tx1">
                    <a:tint val="75000"/>
                  </a:schemeClr>
                </a:solidFill>
              </a:defRPr>
            </a:lvl2pPr>
            <a:lvl3pPr marL="1605046" indent="0" algn="ctr">
              <a:buNone/>
              <a:defRPr>
                <a:solidFill>
                  <a:schemeClr val="tx1">
                    <a:tint val="75000"/>
                  </a:schemeClr>
                </a:solidFill>
              </a:defRPr>
            </a:lvl3pPr>
            <a:lvl4pPr marL="2407569" indent="0" algn="ctr">
              <a:buNone/>
              <a:defRPr>
                <a:solidFill>
                  <a:schemeClr val="tx1">
                    <a:tint val="75000"/>
                  </a:schemeClr>
                </a:solidFill>
              </a:defRPr>
            </a:lvl4pPr>
            <a:lvl5pPr marL="3210093" indent="0" algn="ctr">
              <a:buNone/>
              <a:defRPr>
                <a:solidFill>
                  <a:schemeClr val="tx1">
                    <a:tint val="75000"/>
                  </a:schemeClr>
                </a:solidFill>
              </a:defRPr>
            </a:lvl5pPr>
            <a:lvl6pPr marL="4012616" indent="0" algn="ctr">
              <a:buNone/>
              <a:defRPr>
                <a:solidFill>
                  <a:schemeClr val="tx1">
                    <a:tint val="75000"/>
                  </a:schemeClr>
                </a:solidFill>
              </a:defRPr>
            </a:lvl6pPr>
            <a:lvl7pPr marL="4815139" indent="0" algn="ctr">
              <a:buNone/>
              <a:defRPr>
                <a:solidFill>
                  <a:schemeClr val="tx1">
                    <a:tint val="75000"/>
                  </a:schemeClr>
                </a:solidFill>
              </a:defRPr>
            </a:lvl7pPr>
            <a:lvl8pPr marL="5617662" indent="0" algn="ctr">
              <a:buNone/>
              <a:defRPr>
                <a:solidFill>
                  <a:schemeClr val="tx1">
                    <a:tint val="75000"/>
                  </a:schemeClr>
                </a:solidFill>
              </a:defRPr>
            </a:lvl8pPr>
            <a:lvl9pPr marL="6420185"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556A6826-9122-8C45-9665-0500ED4A1889}"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148727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556A6826-9122-8C45-9665-0500ED4A1889}"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242041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5702355" y="592983"/>
            <a:ext cx="7973574" cy="12655762"/>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1772254" y="592983"/>
            <a:ext cx="23630037" cy="12655762"/>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556A6826-9122-8C45-9665-0500ED4A1889}"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647223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350963" y="3133725"/>
            <a:ext cx="15301912" cy="2160588"/>
          </a:xfrm>
        </p:spPr>
        <p:txBody>
          <a:bodyPr/>
          <a:lstStyle/>
          <a:p>
            <a:r>
              <a:rPr lang="es-ES_tradnl"/>
              <a:t>Clic para editar título</a:t>
            </a:r>
            <a:endParaRPr lang="es-ES"/>
          </a:p>
        </p:txBody>
      </p:sp>
      <p:sp>
        <p:nvSpPr>
          <p:cNvPr id="3" name="Subtítulo 2"/>
          <p:cNvSpPr>
            <a:spLocks noGrp="1"/>
          </p:cNvSpPr>
          <p:nvPr>
            <p:ph type="subTitle" idx="1"/>
          </p:nvPr>
        </p:nvSpPr>
        <p:spPr>
          <a:xfrm>
            <a:off x="2700338" y="5715000"/>
            <a:ext cx="12603162" cy="25781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70635DF3-6DF2-0A48-AF50-EA39B83931D1}"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457995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70635DF3-6DF2-0A48-AF50-EA39B83931D1}"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914729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422400" y="6480175"/>
            <a:ext cx="15303500" cy="200342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1422400" y="4275138"/>
            <a:ext cx="15303500" cy="22050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70635DF3-6DF2-0A48-AF50-EA39B83931D1}"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95074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900113" y="2352675"/>
            <a:ext cx="8024812" cy="6656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9077325" y="2352675"/>
            <a:ext cx="8026400" cy="6656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70635DF3-6DF2-0A48-AF50-EA39B83931D1}"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3503472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900113" y="2257425"/>
            <a:ext cx="7954962" cy="941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900113" y="3198813"/>
            <a:ext cx="7954962" cy="5810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9145588" y="2257425"/>
            <a:ext cx="7958137" cy="941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9145588" y="3198813"/>
            <a:ext cx="7958137" cy="5810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70635DF3-6DF2-0A48-AF50-EA39B83931D1}" type="datetimeFigureOut">
              <a:rPr lang="es-ES" smtClean="0"/>
              <a:t>06/03/2018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3031909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70635DF3-6DF2-0A48-AF50-EA39B83931D1}" type="datetimeFigureOut">
              <a:rPr lang="es-ES" smtClean="0"/>
              <a:t>06/03/2018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1170218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0635DF3-6DF2-0A48-AF50-EA39B83931D1}" type="datetimeFigureOut">
              <a:rPr lang="es-ES" smtClean="0"/>
              <a:t>06/03/2018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3992184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900113" y="401638"/>
            <a:ext cx="5922962" cy="17081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7038975" y="401638"/>
            <a:ext cx="10064750" cy="8607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900113" y="2109788"/>
            <a:ext cx="5922962" cy="6899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70635DF3-6DF2-0A48-AF50-EA39B83931D1}"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214121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556A6826-9122-8C45-9665-0500ED4A1889}"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21008604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529013" y="7059613"/>
            <a:ext cx="10802937" cy="833437"/>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3529013" y="901700"/>
            <a:ext cx="10802937" cy="60499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3529013" y="7893050"/>
            <a:ext cx="10802937" cy="1184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70635DF3-6DF2-0A48-AF50-EA39B83931D1}"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11562419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70635DF3-6DF2-0A48-AF50-EA39B83931D1}"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3888663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3054013" y="403225"/>
            <a:ext cx="4049712" cy="8605838"/>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900113" y="403225"/>
            <a:ext cx="12001500" cy="8605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70635DF3-6DF2-0A48-AF50-EA39B83931D1}"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72C43BC-6768-954D-897C-D5AA54291986}" type="slidenum">
              <a:rPr lang="es-ES" smtClean="0"/>
              <a:t>‹Nº›</a:t>
            </a:fld>
            <a:endParaRPr lang="es-ES"/>
          </a:p>
        </p:txBody>
      </p:sp>
    </p:spTree>
    <p:extLst>
      <p:ext uri="{BB962C8B-B14F-4D97-AF65-F5344CB8AC3E}">
        <p14:creationId xmlns:p14="http://schemas.microsoft.com/office/powerpoint/2010/main" val="40242981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01. Diapositiva de Texto - bullets">
    <p:spTree>
      <p:nvGrpSpPr>
        <p:cNvPr id="1" name=""/>
        <p:cNvGrpSpPr/>
        <p:nvPr/>
      </p:nvGrpSpPr>
      <p:grpSpPr>
        <a:xfrm>
          <a:off x="0" y="0"/>
          <a:ext cx="0" cy="0"/>
          <a:chOff x="0" y="0"/>
          <a:chExt cx="0" cy="0"/>
        </a:xfrm>
      </p:grpSpPr>
      <p:sp>
        <p:nvSpPr>
          <p:cNvPr id="2" name="Title 1"/>
          <p:cNvSpPr>
            <a:spLocks noGrp="1"/>
          </p:cNvSpPr>
          <p:nvPr>
            <p:ph type="title"/>
          </p:nvPr>
        </p:nvSpPr>
        <p:spPr>
          <a:xfrm>
            <a:off x="1237764" y="536962"/>
            <a:ext cx="15528310" cy="847312"/>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237764" y="1658726"/>
            <a:ext cx="15528310" cy="625528"/>
          </a:xfrm>
        </p:spPr>
        <p:txBody>
          <a:bodyPr/>
          <a:lstStyle>
            <a:lvl1pPr marL="0" indent="0">
              <a:buNone/>
              <a:defRPr/>
            </a:lvl1pPr>
          </a:lstStyle>
          <a:p>
            <a:pPr lvl="0"/>
            <a:r>
              <a:rPr lang="es-ES"/>
              <a:t>Editar el estilo de texto del patrón</a:t>
            </a:r>
          </a:p>
        </p:txBody>
      </p:sp>
      <p:sp>
        <p:nvSpPr>
          <p:cNvPr id="4" name="Date Placeholder 3"/>
          <p:cNvSpPr>
            <a:spLocks noGrp="1"/>
          </p:cNvSpPr>
          <p:nvPr>
            <p:ph type="dt" sz="half" idx="10"/>
          </p:nvPr>
        </p:nvSpPr>
        <p:spPr/>
        <p:txBody>
          <a:bodyPr/>
          <a:lstStyle/>
          <a:p>
            <a:fld id="{CDCC6809-B273-4387-BDBA-A9E4FBAD742A}" type="datetime1">
              <a:rPr lang="es-CO" smtClean="0"/>
              <a:t>06/03/2018</a:t>
            </a:fld>
            <a:endParaRPr lang="es-CO" dirty="0"/>
          </a:p>
        </p:txBody>
      </p:sp>
      <p:sp>
        <p:nvSpPr>
          <p:cNvPr id="6" name="Slide Number Placeholder 5"/>
          <p:cNvSpPr>
            <a:spLocks noGrp="1"/>
          </p:cNvSpPr>
          <p:nvPr>
            <p:ph type="sldNum" sz="quarter" idx="12"/>
          </p:nvPr>
        </p:nvSpPr>
        <p:spPr/>
        <p:txBody>
          <a:bodyPr/>
          <a:lstStyle/>
          <a:p>
            <a:fld id="{F2E67AE3-78D1-4B85-B143-99C273AFF6CC}" type="slidenum">
              <a:rPr lang="es-CO" smtClean="0"/>
              <a:t>‹Nº›</a:t>
            </a:fld>
            <a:endParaRPr lang="es-CO" dirty="0"/>
          </a:p>
        </p:txBody>
      </p:sp>
      <p:sp>
        <p:nvSpPr>
          <p:cNvPr id="7" name="Content Placeholder 2"/>
          <p:cNvSpPr>
            <a:spLocks noGrp="1"/>
          </p:cNvSpPr>
          <p:nvPr>
            <p:ph idx="13"/>
          </p:nvPr>
        </p:nvSpPr>
        <p:spPr>
          <a:xfrm>
            <a:off x="1237764" y="2558703"/>
            <a:ext cx="15528310" cy="6201743"/>
          </a:xfrm>
        </p:spPr>
        <p:txBody>
          <a:bodyPr>
            <a:normAutofit/>
          </a:bodyPr>
          <a:lstStyle>
            <a:lvl1pPr marL="504269" marR="0" indent="-504269" algn="l" defTabSz="1344717" rtl="0" eaLnBrk="1" fontAlgn="auto" latinLnBrk="0" hangingPunct="1">
              <a:lnSpc>
                <a:spcPct val="90000"/>
              </a:lnSpc>
              <a:spcBef>
                <a:spcPts val="1471"/>
              </a:spcBef>
              <a:spcAft>
                <a:spcPts val="0"/>
              </a:spcAft>
              <a:buClrTx/>
              <a:buSzTx/>
              <a:buFont typeface="Arial" panose="020B0604020202020204" pitchFamily="34" charset="0"/>
              <a:buChar char="•"/>
              <a:tabLst/>
              <a:defRPr sz="2941" i="0">
                <a:solidFill>
                  <a:schemeClr val="tx1"/>
                </a:solidFill>
              </a:defRPr>
            </a:lvl1pPr>
            <a:lvl2pPr marL="1008537" marR="0" indent="-336179" algn="l" defTabSz="1344717" rtl="0" eaLnBrk="1" fontAlgn="auto" latinLnBrk="0" hangingPunct="1">
              <a:lnSpc>
                <a:spcPct val="90000"/>
              </a:lnSpc>
              <a:spcBef>
                <a:spcPts val="1471"/>
              </a:spcBef>
              <a:spcAft>
                <a:spcPts val="0"/>
              </a:spcAft>
              <a:buClrTx/>
              <a:buSzTx/>
              <a:buFont typeface="Arial Narrow" panose="020B0606020202030204" pitchFamily="34" charset="0"/>
              <a:buChar char="−"/>
              <a:tabLst/>
              <a:defRPr sz="2941"/>
            </a:lvl2pPr>
            <a:lvl3pPr>
              <a:spcBef>
                <a:spcPts val="1471"/>
              </a:spcBef>
              <a:spcAft>
                <a:spcPts val="0"/>
              </a:spcAft>
              <a:defRPr sz="2647"/>
            </a:lvl3pPr>
            <a:lvl4pPr>
              <a:spcBef>
                <a:spcPts val="1471"/>
              </a:spcBef>
              <a:spcAft>
                <a:spcPts val="0"/>
              </a:spcAft>
              <a:defRPr sz="2353"/>
            </a:lvl4pPr>
          </a:lstStyle>
          <a:p>
            <a:pPr lvl="0"/>
            <a:r>
              <a:rPr lang="es-ES"/>
              <a:t>Editar el estilo de texto del patrón</a:t>
            </a:r>
          </a:p>
          <a:p>
            <a:pPr lvl="1"/>
            <a:r>
              <a:rPr lang="es-ES"/>
              <a:t>Segundo nivel</a:t>
            </a:r>
          </a:p>
          <a:p>
            <a:pPr lvl="2"/>
            <a:r>
              <a:rPr lang="es-ES"/>
              <a:t>Tercer nivel</a:t>
            </a:r>
          </a:p>
          <a:p>
            <a:pPr lvl="3"/>
            <a:r>
              <a:rPr lang="es-ES"/>
              <a:t>Cuarto nivel</a:t>
            </a:r>
          </a:p>
        </p:txBody>
      </p:sp>
    </p:spTree>
    <p:extLst>
      <p:ext uri="{BB962C8B-B14F-4D97-AF65-F5344CB8AC3E}">
        <p14:creationId xmlns:p14="http://schemas.microsoft.com/office/powerpoint/2010/main" val="5915771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350963" y="3133725"/>
            <a:ext cx="15301912" cy="2160588"/>
          </a:xfrm>
        </p:spPr>
        <p:txBody>
          <a:bodyPr/>
          <a:lstStyle/>
          <a:p>
            <a:r>
              <a:rPr lang="es-ES_tradnl"/>
              <a:t>Clic para editar título</a:t>
            </a:r>
            <a:endParaRPr lang="es-ES"/>
          </a:p>
        </p:txBody>
      </p:sp>
      <p:sp>
        <p:nvSpPr>
          <p:cNvPr id="3" name="Subtítulo 2"/>
          <p:cNvSpPr>
            <a:spLocks noGrp="1"/>
          </p:cNvSpPr>
          <p:nvPr>
            <p:ph type="subTitle" idx="1"/>
          </p:nvPr>
        </p:nvSpPr>
        <p:spPr>
          <a:xfrm>
            <a:off x="2700338" y="5715000"/>
            <a:ext cx="12603162" cy="25781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1983B4A1-A684-3247-9161-3B3C96A4F083}"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2521116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1983B4A1-A684-3247-9161-3B3C96A4F083}"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23670225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422400" y="6480175"/>
            <a:ext cx="15303500" cy="200342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1422400" y="4275138"/>
            <a:ext cx="15303500" cy="22050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1983B4A1-A684-3247-9161-3B3C96A4F083}"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21965525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900113" y="2352675"/>
            <a:ext cx="8024812" cy="6656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9077325" y="2352675"/>
            <a:ext cx="8026400" cy="6656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1983B4A1-A684-3247-9161-3B3C96A4F083}"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24022904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900113" y="2257425"/>
            <a:ext cx="7954962" cy="941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900113" y="3198813"/>
            <a:ext cx="7954962" cy="5810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9145588" y="2257425"/>
            <a:ext cx="7958137" cy="941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9145588" y="3198813"/>
            <a:ext cx="7958137" cy="58102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1983B4A1-A684-3247-9161-3B3C96A4F083}" type="datetimeFigureOut">
              <a:rPr lang="es-ES" smtClean="0"/>
              <a:t>06/03/2018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26521760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1983B4A1-A684-3247-9161-3B3C96A4F083}" type="datetimeFigureOut">
              <a:rPr lang="es-ES" smtClean="0"/>
              <a:t>06/03/2018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112126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422179" y="6480796"/>
            <a:ext cx="15303262" cy="2003070"/>
          </a:xfrm>
        </p:spPr>
        <p:txBody>
          <a:bodyPr anchor="t"/>
          <a:lstStyle>
            <a:lvl1pPr algn="l">
              <a:defRPr sz="7000" b="1" cap="all"/>
            </a:lvl1pPr>
          </a:lstStyle>
          <a:p>
            <a:r>
              <a:rPr lang="es-ES_tradnl"/>
              <a:t>Clic para editar título</a:t>
            </a:r>
            <a:endParaRPr lang="es-ES"/>
          </a:p>
        </p:txBody>
      </p:sp>
      <p:sp>
        <p:nvSpPr>
          <p:cNvPr id="3" name="Marcador de texto 2"/>
          <p:cNvSpPr>
            <a:spLocks noGrp="1"/>
          </p:cNvSpPr>
          <p:nvPr>
            <p:ph type="body" idx="1"/>
          </p:nvPr>
        </p:nvSpPr>
        <p:spPr>
          <a:xfrm>
            <a:off x="1422179" y="4274618"/>
            <a:ext cx="15303262" cy="2206178"/>
          </a:xfrm>
        </p:spPr>
        <p:txBody>
          <a:bodyPr anchor="b"/>
          <a:lstStyle>
            <a:lvl1pPr marL="0" indent="0">
              <a:buNone/>
              <a:defRPr sz="3500">
                <a:solidFill>
                  <a:schemeClr val="tx1">
                    <a:tint val="75000"/>
                  </a:schemeClr>
                </a:solidFill>
              </a:defRPr>
            </a:lvl1pPr>
            <a:lvl2pPr marL="802523" indent="0">
              <a:buNone/>
              <a:defRPr sz="3200">
                <a:solidFill>
                  <a:schemeClr val="tx1">
                    <a:tint val="75000"/>
                  </a:schemeClr>
                </a:solidFill>
              </a:defRPr>
            </a:lvl2pPr>
            <a:lvl3pPr marL="1605046" indent="0">
              <a:buNone/>
              <a:defRPr sz="2800">
                <a:solidFill>
                  <a:schemeClr val="tx1">
                    <a:tint val="75000"/>
                  </a:schemeClr>
                </a:solidFill>
              </a:defRPr>
            </a:lvl3pPr>
            <a:lvl4pPr marL="2407569" indent="0">
              <a:buNone/>
              <a:defRPr sz="2500">
                <a:solidFill>
                  <a:schemeClr val="tx1">
                    <a:tint val="75000"/>
                  </a:schemeClr>
                </a:solidFill>
              </a:defRPr>
            </a:lvl4pPr>
            <a:lvl5pPr marL="3210093" indent="0">
              <a:buNone/>
              <a:defRPr sz="2500">
                <a:solidFill>
                  <a:schemeClr val="tx1">
                    <a:tint val="75000"/>
                  </a:schemeClr>
                </a:solidFill>
              </a:defRPr>
            </a:lvl5pPr>
            <a:lvl6pPr marL="4012616" indent="0">
              <a:buNone/>
              <a:defRPr sz="2500">
                <a:solidFill>
                  <a:schemeClr val="tx1">
                    <a:tint val="75000"/>
                  </a:schemeClr>
                </a:solidFill>
              </a:defRPr>
            </a:lvl6pPr>
            <a:lvl7pPr marL="4815139" indent="0">
              <a:buNone/>
              <a:defRPr sz="2500">
                <a:solidFill>
                  <a:schemeClr val="tx1">
                    <a:tint val="75000"/>
                  </a:schemeClr>
                </a:solidFill>
              </a:defRPr>
            </a:lvl7pPr>
            <a:lvl8pPr marL="5617662" indent="0">
              <a:buNone/>
              <a:defRPr sz="2500">
                <a:solidFill>
                  <a:schemeClr val="tx1">
                    <a:tint val="75000"/>
                  </a:schemeClr>
                </a:solidFill>
              </a:defRPr>
            </a:lvl8pPr>
            <a:lvl9pPr marL="6420185" indent="0">
              <a:buNone/>
              <a:defRPr sz="25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556A6826-9122-8C45-9665-0500ED4A1889}"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6963934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983B4A1-A684-3247-9161-3B3C96A4F083}" type="datetimeFigureOut">
              <a:rPr lang="es-ES" smtClean="0"/>
              <a:t>06/03/2018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13267339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900113" y="401638"/>
            <a:ext cx="5922962" cy="17081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7038975" y="401638"/>
            <a:ext cx="10064750" cy="8607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900113" y="2109788"/>
            <a:ext cx="5922962" cy="6899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1983B4A1-A684-3247-9161-3B3C96A4F083}"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33560857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529013" y="7059613"/>
            <a:ext cx="10802937" cy="833437"/>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3529013" y="901700"/>
            <a:ext cx="10802937" cy="60499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3529013" y="7893050"/>
            <a:ext cx="10802937" cy="1184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1983B4A1-A684-3247-9161-3B3C96A4F083}"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30533078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1983B4A1-A684-3247-9161-3B3C96A4F083}"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25628817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3054013" y="403225"/>
            <a:ext cx="4049712" cy="8605838"/>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900113" y="403225"/>
            <a:ext cx="12001500" cy="860583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1983B4A1-A684-3247-9161-3B3C96A4F083}" type="datetimeFigureOut">
              <a:rPr lang="es-ES" smtClean="0"/>
              <a:t>06/03/2018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29BE12C-36EF-5841-8F6C-6AF52FCA2D4F}" type="slidenum">
              <a:rPr lang="es-ES" smtClean="0"/>
              <a:t>‹Nº›</a:t>
            </a:fld>
            <a:endParaRPr lang="es-ES"/>
          </a:p>
        </p:txBody>
      </p:sp>
    </p:spTree>
    <p:extLst>
      <p:ext uri="{BB962C8B-B14F-4D97-AF65-F5344CB8AC3E}">
        <p14:creationId xmlns:p14="http://schemas.microsoft.com/office/powerpoint/2010/main" val="819194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1772254" y="3459848"/>
            <a:ext cx="15800242" cy="9788897"/>
          </a:xfrm>
        </p:spPr>
        <p:txBody>
          <a:bodyPr/>
          <a:lstStyle>
            <a:lvl1pPr>
              <a:defRPr sz="4900"/>
            </a:lvl1pPr>
            <a:lvl2pPr>
              <a:defRPr sz="4200"/>
            </a:lvl2pPr>
            <a:lvl3pPr>
              <a:defRPr sz="3500"/>
            </a:lvl3pPr>
            <a:lvl4pPr>
              <a:defRPr sz="3200"/>
            </a:lvl4pPr>
            <a:lvl5pPr>
              <a:defRPr sz="3200"/>
            </a:lvl5pPr>
            <a:lvl6pPr>
              <a:defRPr sz="3200"/>
            </a:lvl6pPr>
            <a:lvl7pPr>
              <a:defRPr sz="3200"/>
            </a:lvl7pPr>
            <a:lvl8pPr>
              <a:defRPr sz="3200"/>
            </a:lvl8pPr>
            <a:lvl9pPr>
              <a:defRPr sz="3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17872560" y="3459848"/>
            <a:ext cx="15803369" cy="9788897"/>
          </a:xfrm>
        </p:spPr>
        <p:txBody>
          <a:bodyPr/>
          <a:lstStyle>
            <a:lvl1pPr>
              <a:defRPr sz="4900"/>
            </a:lvl1pPr>
            <a:lvl2pPr>
              <a:defRPr sz="4200"/>
            </a:lvl2pPr>
            <a:lvl3pPr>
              <a:defRPr sz="3500"/>
            </a:lvl3pPr>
            <a:lvl4pPr>
              <a:defRPr sz="3200"/>
            </a:lvl4pPr>
            <a:lvl5pPr>
              <a:defRPr sz="3200"/>
            </a:lvl5pPr>
            <a:lvl6pPr>
              <a:defRPr sz="3200"/>
            </a:lvl6pPr>
            <a:lvl7pPr>
              <a:defRPr sz="3200"/>
            </a:lvl7pPr>
            <a:lvl8pPr>
              <a:defRPr sz="3200"/>
            </a:lvl8pPr>
            <a:lvl9pPr>
              <a:defRPr sz="32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556A6826-9122-8C45-9665-0500ED4A1889}"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123674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900192" y="403883"/>
            <a:ext cx="16203454" cy="1680898"/>
          </a:xfrm>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900192" y="2257540"/>
            <a:ext cx="7954822" cy="940835"/>
          </a:xfrm>
        </p:spPr>
        <p:txBody>
          <a:bodyPr anchor="b"/>
          <a:lstStyle>
            <a:lvl1pPr marL="0" indent="0">
              <a:buNone/>
              <a:defRPr sz="4200" b="1"/>
            </a:lvl1pPr>
            <a:lvl2pPr marL="802523" indent="0">
              <a:buNone/>
              <a:defRPr sz="3500" b="1"/>
            </a:lvl2pPr>
            <a:lvl3pPr marL="1605046" indent="0">
              <a:buNone/>
              <a:defRPr sz="3200" b="1"/>
            </a:lvl3pPr>
            <a:lvl4pPr marL="2407569" indent="0">
              <a:buNone/>
              <a:defRPr sz="2800" b="1"/>
            </a:lvl4pPr>
            <a:lvl5pPr marL="3210093" indent="0">
              <a:buNone/>
              <a:defRPr sz="2800" b="1"/>
            </a:lvl5pPr>
            <a:lvl6pPr marL="4012616" indent="0">
              <a:buNone/>
              <a:defRPr sz="2800" b="1"/>
            </a:lvl6pPr>
            <a:lvl7pPr marL="4815139" indent="0">
              <a:buNone/>
              <a:defRPr sz="2800" b="1"/>
            </a:lvl7pPr>
            <a:lvl8pPr marL="5617662" indent="0">
              <a:buNone/>
              <a:defRPr sz="2800" b="1"/>
            </a:lvl8pPr>
            <a:lvl9pPr marL="6420185" indent="0">
              <a:buNone/>
              <a:defRPr sz="2800" b="1"/>
            </a:lvl9pPr>
          </a:lstStyle>
          <a:p>
            <a:pPr lvl="0"/>
            <a:r>
              <a:rPr lang="es-ES_tradnl"/>
              <a:t>Haga clic para modificar el estilo de texto del patrón</a:t>
            </a:r>
          </a:p>
        </p:txBody>
      </p:sp>
      <p:sp>
        <p:nvSpPr>
          <p:cNvPr id="4" name="Marcador de contenido 3"/>
          <p:cNvSpPr>
            <a:spLocks noGrp="1"/>
          </p:cNvSpPr>
          <p:nvPr>
            <p:ph sz="half" idx="2"/>
          </p:nvPr>
        </p:nvSpPr>
        <p:spPr>
          <a:xfrm>
            <a:off x="900192" y="3198375"/>
            <a:ext cx="7954822" cy="5810772"/>
          </a:xfrm>
        </p:spPr>
        <p:txBody>
          <a:bodyPr/>
          <a:lstStyle>
            <a:lvl1pPr>
              <a:defRPr sz="42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9145701" y="2257540"/>
            <a:ext cx="7957946" cy="940835"/>
          </a:xfrm>
        </p:spPr>
        <p:txBody>
          <a:bodyPr anchor="b"/>
          <a:lstStyle>
            <a:lvl1pPr marL="0" indent="0">
              <a:buNone/>
              <a:defRPr sz="4200" b="1"/>
            </a:lvl1pPr>
            <a:lvl2pPr marL="802523" indent="0">
              <a:buNone/>
              <a:defRPr sz="3500" b="1"/>
            </a:lvl2pPr>
            <a:lvl3pPr marL="1605046" indent="0">
              <a:buNone/>
              <a:defRPr sz="3200" b="1"/>
            </a:lvl3pPr>
            <a:lvl4pPr marL="2407569" indent="0">
              <a:buNone/>
              <a:defRPr sz="2800" b="1"/>
            </a:lvl4pPr>
            <a:lvl5pPr marL="3210093" indent="0">
              <a:buNone/>
              <a:defRPr sz="2800" b="1"/>
            </a:lvl5pPr>
            <a:lvl6pPr marL="4012616" indent="0">
              <a:buNone/>
              <a:defRPr sz="2800" b="1"/>
            </a:lvl6pPr>
            <a:lvl7pPr marL="4815139" indent="0">
              <a:buNone/>
              <a:defRPr sz="2800" b="1"/>
            </a:lvl7pPr>
            <a:lvl8pPr marL="5617662" indent="0">
              <a:buNone/>
              <a:defRPr sz="2800" b="1"/>
            </a:lvl8pPr>
            <a:lvl9pPr marL="6420185" indent="0">
              <a:buNone/>
              <a:defRPr sz="28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9145701" y="3198375"/>
            <a:ext cx="7957946" cy="5810772"/>
          </a:xfrm>
        </p:spPr>
        <p:txBody>
          <a:bodyPr/>
          <a:lstStyle>
            <a:lvl1pPr>
              <a:defRPr sz="42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556A6826-9122-8C45-9665-0500ED4A1889}" type="datetimeFigureOut">
              <a:rPr lang="es-ES" smtClean="0"/>
              <a:t>06/03/2018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3603399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556A6826-9122-8C45-9665-0500ED4A1889}" type="datetimeFigureOut">
              <a:rPr lang="es-ES" smtClean="0"/>
              <a:t>06/03/2018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3598127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56A6826-9122-8C45-9665-0500ED4A1889}" type="datetimeFigureOut">
              <a:rPr lang="es-ES" smtClean="0"/>
              <a:t>06/03/2018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227007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900193" y="401548"/>
            <a:ext cx="5923139" cy="1708913"/>
          </a:xfrm>
        </p:spPr>
        <p:txBody>
          <a:bodyPr anchor="b"/>
          <a:lstStyle>
            <a:lvl1pPr algn="l">
              <a:defRPr sz="3500" b="1"/>
            </a:lvl1pPr>
          </a:lstStyle>
          <a:p>
            <a:r>
              <a:rPr lang="es-ES_tradnl"/>
              <a:t>Clic para editar título</a:t>
            </a:r>
            <a:endParaRPr lang="es-ES"/>
          </a:p>
        </p:txBody>
      </p:sp>
      <p:sp>
        <p:nvSpPr>
          <p:cNvPr id="3" name="Marcador de contenido 2"/>
          <p:cNvSpPr>
            <a:spLocks noGrp="1"/>
          </p:cNvSpPr>
          <p:nvPr>
            <p:ph idx="1"/>
          </p:nvPr>
        </p:nvSpPr>
        <p:spPr>
          <a:xfrm>
            <a:off x="7039000" y="401549"/>
            <a:ext cx="10064646" cy="8607599"/>
          </a:xfrm>
        </p:spPr>
        <p:txBody>
          <a:bodyPr/>
          <a:lstStyle>
            <a:lvl1pPr>
              <a:defRPr sz="5600"/>
            </a:lvl1pPr>
            <a:lvl2pPr>
              <a:defRPr sz="4900"/>
            </a:lvl2pPr>
            <a:lvl3pPr>
              <a:defRPr sz="4200"/>
            </a:lvl3pPr>
            <a:lvl4pPr>
              <a:defRPr sz="3500"/>
            </a:lvl4pPr>
            <a:lvl5pPr>
              <a:defRPr sz="3500"/>
            </a:lvl5pPr>
            <a:lvl6pPr>
              <a:defRPr sz="3500"/>
            </a:lvl6pPr>
            <a:lvl7pPr>
              <a:defRPr sz="3500"/>
            </a:lvl7pPr>
            <a:lvl8pPr>
              <a:defRPr sz="3500"/>
            </a:lvl8pPr>
            <a:lvl9pPr>
              <a:defRPr sz="35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900193" y="2110462"/>
            <a:ext cx="5923139" cy="6898686"/>
          </a:xfrm>
        </p:spPr>
        <p:txBody>
          <a:bodyPr/>
          <a:lstStyle>
            <a:lvl1pPr marL="0" indent="0">
              <a:buNone/>
              <a:defRPr sz="2500"/>
            </a:lvl1pPr>
            <a:lvl2pPr marL="802523" indent="0">
              <a:buNone/>
              <a:defRPr sz="2100"/>
            </a:lvl2pPr>
            <a:lvl3pPr marL="1605046" indent="0">
              <a:buNone/>
              <a:defRPr sz="1800"/>
            </a:lvl3pPr>
            <a:lvl4pPr marL="2407569" indent="0">
              <a:buNone/>
              <a:defRPr sz="1600"/>
            </a:lvl4pPr>
            <a:lvl5pPr marL="3210093" indent="0">
              <a:buNone/>
              <a:defRPr sz="1600"/>
            </a:lvl5pPr>
            <a:lvl6pPr marL="4012616" indent="0">
              <a:buNone/>
              <a:defRPr sz="1600"/>
            </a:lvl6pPr>
            <a:lvl7pPr marL="4815139" indent="0">
              <a:buNone/>
              <a:defRPr sz="1600"/>
            </a:lvl7pPr>
            <a:lvl8pPr marL="5617662" indent="0">
              <a:buNone/>
              <a:defRPr sz="1600"/>
            </a:lvl8pPr>
            <a:lvl9pPr marL="6420185" indent="0">
              <a:buNone/>
              <a:defRPr sz="16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556A6826-9122-8C45-9665-0500ED4A1889}"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3961382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528878" y="7059772"/>
            <a:ext cx="10802303" cy="833446"/>
          </a:xfrm>
        </p:spPr>
        <p:txBody>
          <a:bodyPr anchor="b"/>
          <a:lstStyle>
            <a:lvl1pPr algn="l">
              <a:defRPr sz="3500" b="1"/>
            </a:lvl1pPr>
          </a:lstStyle>
          <a:p>
            <a:r>
              <a:rPr lang="es-ES_tradnl"/>
              <a:t>Clic para editar título</a:t>
            </a:r>
            <a:endParaRPr lang="es-ES"/>
          </a:p>
        </p:txBody>
      </p:sp>
      <p:sp>
        <p:nvSpPr>
          <p:cNvPr id="3" name="Marcador de posición de imagen 2"/>
          <p:cNvSpPr>
            <a:spLocks noGrp="1"/>
          </p:cNvSpPr>
          <p:nvPr>
            <p:ph type="pic" idx="1"/>
          </p:nvPr>
        </p:nvSpPr>
        <p:spPr>
          <a:xfrm>
            <a:off x="3528878" y="901148"/>
            <a:ext cx="10802303" cy="6051233"/>
          </a:xfrm>
        </p:spPr>
        <p:txBody>
          <a:bodyPr/>
          <a:lstStyle>
            <a:lvl1pPr marL="0" indent="0">
              <a:buNone/>
              <a:defRPr sz="5600"/>
            </a:lvl1pPr>
            <a:lvl2pPr marL="802523" indent="0">
              <a:buNone/>
              <a:defRPr sz="4900"/>
            </a:lvl2pPr>
            <a:lvl3pPr marL="1605046" indent="0">
              <a:buNone/>
              <a:defRPr sz="4200"/>
            </a:lvl3pPr>
            <a:lvl4pPr marL="2407569" indent="0">
              <a:buNone/>
              <a:defRPr sz="3500"/>
            </a:lvl4pPr>
            <a:lvl5pPr marL="3210093" indent="0">
              <a:buNone/>
              <a:defRPr sz="3500"/>
            </a:lvl5pPr>
            <a:lvl6pPr marL="4012616" indent="0">
              <a:buNone/>
              <a:defRPr sz="3500"/>
            </a:lvl6pPr>
            <a:lvl7pPr marL="4815139" indent="0">
              <a:buNone/>
              <a:defRPr sz="3500"/>
            </a:lvl7pPr>
            <a:lvl8pPr marL="5617662" indent="0">
              <a:buNone/>
              <a:defRPr sz="3500"/>
            </a:lvl8pPr>
            <a:lvl9pPr marL="6420185" indent="0">
              <a:buNone/>
              <a:defRPr sz="3500"/>
            </a:lvl9pPr>
          </a:lstStyle>
          <a:p>
            <a:endParaRPr lang="es-ES"/>
          </a:p>
        </p:txBody>
      </p:sp>
      <p:sp>
        <p:nvSpPr>
          <p:cNvPr id="4" name="Marcador de texto 3"/>
          <p:cNvSpPr>
            <a:spLocks noGrp="1"/>
          </p:cNvSpPr>
          <p:nvPr>
            <p:ph type="body" sz="half" idx="2"/>
          </p:nvPr>
        </p:nvSpPr>
        <p:spPr>
          <a:xfrm>
            <a:off x="3528878" y="7893217"/>
            <a:ext cx="10802303" cy="1183632"/>
          </a:xfrm>
        </p:spPr>
        <p:txBody>
          <a:bodyPr/>
          <a:lstStyle>
            <a:lvl1pPr marL="0" indent="0">
              <a:buNone/>
              <a:defRPr sz="2500"/>
            </a:lvl1pPr>
            <a:lvl2pPr marL="802523" indent="0">
              <a:buNone/>
              <a:defRPr sz="2100"/>
            </a:lvl2pPr>
            <a:lvl3pPr marL="1605046" indent="0">
              <a:buNone/>
              <a:defRPr sz="1800"/>
            </a:lvl3pPr>
            <a:lvl4pPr marL="2407569" indent="0">
              <a:buNone/>
              <a:defRPr sz="1600"/>
            </a:lvl4pPr>
            <a:lvl5pPr marL="3210093" indent="0">
              <a:buNone/>
              <a:defRPr sz="1600"/>
            </a:lvl5pPr>
            <a:lvl6pPr marL="4012616" indent="0">
              <a:buNone/>
              <a:defRPr sz="1600"/>
            </a:lvl6pPr>
            <a:lvl7pPr marL="4815139" indent="0">
              <a:buNone/>
              <a:defRPr sz="1600"/>
            </a:lvl7pPr>
            <a:lvl8pPr marL="5617662" indent="0">
              <a:buNone/>
              <a:defRPr sz="1600"/>
            </a:lvl8pPr>
            <a:lvl9pPr marL="6420185" indent="0">
              <a:buNone/>
              <a:defRPr sz="16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556A6826-9122-8C45-9665-0500ED4A1889}" type="datetimeFigureOut">
              <a:rPr lang="es-ES" smtClean="0"/>
              <a:t>06/03/2018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7EC29EC-8A32-F342-9B00-87B5D1DB8F01}" type="slidenum">
              <a:rPr lang="es-ES" smtClean="0"/>
              <a:t>‹Nº›</a:t>
            </a:fld>
            <a:endParaRPr lang="es-ES"/>
          </a:p>
        </p:txBody>
      </p:sp>
    </p:spTree>
    <p:extLst>
      <p:ext uri="{BB962C8B-B14F-4D97-AF65-F5344CB8AC3E}">
        <p14:creationId xmlns:p14="http://schemas.microsoft.com/office/powerpoint/2010/main" val="4097043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jp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900192" y="403883"/>
            <a:ext cx="16203454" cy="1680898"/>
          </a:xfrm>
          <a:prstGeom prst="rect">
            <a:avLst/>
          </a:prstGeom>
        </p:spPr>
        <p:txBody>
          <a:bodyPr vert="horz" lIns="160505" tIns="80252" rIns="160505" bIns="80252"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900192" y="2353258"/>
            <a:ext cx="16203454" cy="6655890"/>
          </a:xfrm>
          <a:prstGeom prst="rect">
            <a:avLst/>
          </a:prstGeom>
        </p:spPr>
        <p:txBody>
          <a:bodyPr vert="horz" lIns="160505" tIns="80252" rIns="160505" bIns="80252"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900192" y="9347661"/>
            <a:ext cx="4200896" cy="536954"/>
          </a:xfrm>
          <a:prstGeom prst="rect">
            <a:avLst/>
          </a:prstGeom>
        </p:spPr>
        <p:txBody>
          <a:bodyPr vert="horz" lIns="160505" tIns="80252" rIns="160505" bIns="80252" rtlCol="0" anchor="ctr"/>
          <a:lstStyle>
            <a:lvl1pPr algn="l">
              <a:defRPr sz="2100">
                <a:solidFill>
                  <a:schemeClr val="tx1">
                    <a:tint val="75000"/>
                  </a:schemeClr>
                </a:solidFill>
              </a:defRPr>
            </a:lvl1pPr>
          </a:lstStyle>
          <a:p>
            <a:fld id="{556A6826-9122-8C45-9665-0500ED4A1889}" type="datetimeFigureOut">
              <a:rPr lang="es-ES" smtClean="0"/>
              <a:t>06/03/2018</a:t>
            </a:fld>
            <a:endParaRPr lang="es-ES"/>
          </a:p>
        </p:txBody>
      </p:sp>
      <p:sp>
        <p:nvSpPr>
          <p:cNvPr id="5" name="Marcador de pie de página 4"/>
          <p:cNvSpPr>
            <a:spLocks noGrp="1"/>
          </p:cNvSpPr>
          <p:nvPr>
            <p:ph type="ftr" sz="quarter" idx="3"/>
          </p:nvPr>
        </p:nvSpPr>
        <p:spPr>
          <a:xfrm>
            <a:off x="6151312" y="9347661"/>
            <a:ext cx="5701215" cy="536954"/>
          </a:xfrm>
          <a:prstGeom prst="rect">
            <a:avLst/>
          </a:prstGeom>
        </p:spPr>
        <p:txBody>
          <a:bodyPr vert="horz" lIns="160505" tIns="80252" rIns="160505" bIns="80252" rtlCol="0" anchor="ctr"/>
          <a:lstStyle>
            <a:lvl1pPr algn="ctr">
              <a:defRPr sz="21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12902750" y="9347661"/>
            <a:ext cx="4200896" cy="536954"/>
          </a:xfrm>
          <a:prstGeom prst="rect">
            <a:avLst/>
          </a:prstGeom>
        </p:spPr>
        <p:txBody>
          <a:bodyPr vert="horz" lIns="160505" tIns="80252" rIns="160505" bIns="80252" rtlCol="0" anchor="ctr"/>
          <a:lstStyle>
            <a:lvl1pPr algn="r">
              <a:defRPr sz="2100">
                <a:solidFill>
                  <a:schemeClr val="tx1">
                    <a:tint val="75000"/>
                  </a:schemeClr>
                </a:solidFill>
              </a:defRPr>
            </a:lvl1pPr>
          </a:lstStyle>
          <a:p>
            <a:fld id="{87EC29EC-8A32-F342-9B00-87B5D1DB8F01}" type="slidenum">
              <a:rPr lang="es-ES" smtClean="0"/>
              <a:t>‹Nº›</a:t>
            </a:fld>
            <a:endParaRPr lang="es-ES"/>
          </a:p>
        </p:txBody>
      </p:sp>
    </p:spTree>
    <p:extLst>
      <p:ext uri="{BB962C8B-B14F-4D97-AF65-F5344CB8AC3E}">
        <p14:creationId xmlns:p14="http://schemas.microsoft.com/office/powerpoint/2010/main" val="45943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02523" rtl="0" eaLnBrk="1" latinLnBrk="0" hangingPunct="1">
        <a:spcBef>
          <a:spcPct val="0"/>
        </a:spcBef>
        <a:buNone/>
        <a:defRPr sz="7700" kern="1200">
          <a:solidFill>
            <a:schemeClr val="tx1"/>
          </a:solidFill>
          <a:latin typeface="+mj-lt"/>
          <a:ea typeface="+mj-ea"/>
          <a:cs typeface="+mj-cs"/>
        </a:defRPr>
      </a:lvl1pPr>
    </p:titleStyle>
    <p:bodyStyle>
      <a:lvl1pPr marL="601892" indent="-601892" algn="l" defTabSz="802523" rtl="0" eaLnBrk="1" latinLnBrk="0" hangingPunct="1">
        <a:spcBef>
          <a:spcPct val="20000"/>
        </a:spcBef>
        <a:buFont typeface="Arial"/>
        <a:buChar char="•"/>
        <a:defRPr sz="5600" kern="1200">
          <a:solidFill>
            <a:schemeClr val="tx1"/>
          </a:solidFill>
          <a:latin typeface="+mn-lt"/>
          <a:ea typeface="+mn-ea"/>
          <a:cs typeface="+mn-cs"/>
        </a:defRPr>
      </a:lvl1pPr>
      <a:lvl2pPr marL="1304100" indent="-501577" algn="l" defTabSz="802523" rtl="0" eaLnBrk="1" latinLnBrk="0" hangingPunct="1">
        <a:spcBef>
          <a:spcPct val="20000"/>
        </a:spcBef>
        <a:buFont typeface="Arial"/>
        <a:buChar char="–"/>
        <a:defRPr sz="4900" kern="1200">
          <a:solidFill>
            <a:schemeClr val="tx1"/>
          </a:solidFill>
          <a:latin typeface="+mn-lt"/>
          <a:ea typeface="+mn-ea"/>
          <a:cs typeface="+mn-cs"/>
        </a:defRPr>
      </a:lvl2pPr>
      <a:lvl3pPr marL="2006308" indent="-401262" algn="l" defTabSz="802523" rtl="0" eaLnBrk="1" latinLnBrk="0" hangingPunct="1">
        <a:spcBef>
          <a:spcPct val="20000"/>
        </a:spcBef>
        <a:buFont typeface="Arial"/>
        <a:buChar char="•"/>
        <a:defRPr sz="4200" kern="1200">
          <a:solidFill>
            <a:schemeClr val="tx1"/>
          </a:solidFill>
          <a:latin typeface="+mn-lt"/>
          <a:ea typeface="+mn-ea"/>
          <a:cs typeface="+mn-cs"/>
        </a:defRPr>
      </a:lvl3pPr>
      <a:lvl4pPr marL="2808831" indent="-401262" algn="l" defTabSz="802523" rtl="0" eaLnBrk="1" latinLnBrk="0" hangingPunct="1">
        <a:spcBef>
          <a:spcPct val="20000"/>
        </a:spcBef>
        <a:buFont typeface="Arial"/>
        <a:buChar char="–"/>
        <a:defRPr sz="3500" kern="1200">
          <a:solidFill>
            <a:schemeClr val="tx1"/>
          </a:solidFill>
          <a:latin typeface="+mn-lt"/>
          <a:ea typeface="+mn-ea"/>
          <a:cs typeface="+mn-cs"/>
        </a:defRPr>
      </a:lvl4pPr>
      <a:lvl5pPr marL="3611354" indent="-401262" algn="l" defTabSz="802523" rtl="0" eaLnBrk="1" latinLnBrk="0" hangingPunct="1">
        <a:spcBef>
          <a:spcPct val="20000"/>
        </a:spcBef>
        <a:buFont typeface="Arial"/>
        <a:buChar char="»"/>
        <a:defRPr sz="3500" kern="1200">
          <a:solidFill>
            <a:schemeClr val="tx1"/>
          </a:solidFill>
          <a:latin typeface="+mn-lt"/>
          <a:ea typeface="+mn-ea"/>
          <a:cs typeface="+mn-cs"/>
        </a:defRPr>
      </a:lvl5pPr>
      <a:lvl6pPr marL="4413877" indent="-401262" algn="l" defTabSz="802523" rtl="0" eaLnBrk="1" latinLnBrk="0" hangingPunct="1">
        <a:spcBef>
          <a:spcPct val="20000"/>
        </a:spcBef>
        <a:buFont typeface="Arial"/>
        <a:buChar char="•"/>
        <a:defRPr sz="3500" kern="1200">
          <a:solidFill>
            <a:schemeClr val="tx1"/>
          </a:solidFill>
          <a:latin typeface="+mn-lt"/>
          <a:ea typeface="+mn-ea"/>
          <a:cs typeface="+mn-cs"/>
        </a:defRPr>
      </a:lvl6pPr>
      <a:lvl7pPr marL="5216401" indent="-401262" algn="l" defTabSz="802523" rtl="0" eaLnBrk="1" latinLnBrk="0" hangingPunct="1">
        <a:spcBef>
          <a:spcPct val="20000"/>
        </a:spcBef>
        <a:buFont typeface="Arial"/>
        <a:buChar char="•"/>
        <a:defRPr sz="3500" kern="1200">
          <a:solidFill>
            <a:schemeClr val="tx1"/>
          </a:solidFill>
          <a:latin typeface="+mn-lt"/>
          <a:ea typeface="+mn-ea"/>
          <a:cs typeface="+mn-cs"/>
        </a:defRPr>
      </a:lvl7pPr>
      <a:lvl8pPr marL="6018924" indent="-401262" algn="l" defTabSz="802523" rtl="0" eaLnBrk="1" latinLnBrk="0" hangingPunct="1">
        <a:spcBef>
          <a:spcPct val="20000"/>
        </a:spcBef>
        <a:buFont typeface="Arial"/>
        <a:buChar char="•"/>
        <a:defRPr sz="3500" kern="1200">
          <a:solidFill>
            <a:schemeClr val="tx1"/>
          </a:solidFill>
          <a:latin typeface="+mn-lt"/>
          <a:ea typeface="+mn-ea"/>
          <a:cs typeface="+mn-cs"/>
        </a:defRPr>
      </a:lvl8pPr>
      <a:lvl9pPr marL="6821447" indent="-401262" algn="l" defTabSz="802523" rtl="0" eaLnBrk="1" latinLnBrk="0" hangingPunct="1">
        <a:spcBef>
          <a:spcPct val="20000"/>
        </a:spcBef>
        <a:buFont typeface="Arial"/>
        <a:buChar char="•"/>
        <a:defRPr sz="3500" kern="1200">
          <a:solidFill>
            <a:schemeClr val="tx1"/>
          </a:solidFill>
          <a:latin typeface="+mn-lt"/>
          <a:ea typeface="+mn-ea"/>
          <a:cs typeface="+mn-cs"/>
        </a:defRPr>
      </a:lvl9pPr>
    </p:bodyStyle>
    <p:otherStyle>
      <a:defPPr>
        <a:defRPr lang="es-ES"/>
      </a:defPPr>
      <a:lvl1pPr marL="0" algn="l" defTabSz="802523" rtl="0" eaLnBrk="1" latinLnBrk="0" hangingPunct="1">
        <a:defRPr sz="3200" kern="1200">
          <a:solidFill>
            <a:schemeClr val="tx1"/>
          </a:solidFill>
          <a:latin typeface="+mn-lt"/>
          <a:ea typeface="+mn-ea"/>
          <a:cs typeface="+mn-cs"/>
        </a:defRPr>
      </a:lvl1pPr>
      <a:lvl2pPr marL="802523" algn="l" defTabSz="802523" rtl="0" eaLnBrk="1" latinLnBrk="0" hangingPunct="1">
        <a:defRPr sz="3200" kern="1200">
          <a:solidFill>
            <a:schemeClr val="tx1"/>
          </a:solidFill>
          <a:latin typeface="+mn-lt"/>
          <a:ea typeface="+mn-ea"/>
          <a:cs typeface="+mn-cs"/>
        </a:defRPr>
      </a:lvl2pPr>
      <a:lvl3pPr marL="1605046" algn="l" defTabSz="802523" rtl="0" eaLnBrk="1" latinLnBrk="0" hangingPunct="1">
        <a:defRPr sz="3200" kern="1200">
          <a:solidFill>
            <a:schemeClr val="tx1"/>
          </a:solidFill>
          <a:latin typeface="+mn-lt"/>
          <a:ea typeface="+mn-ea"/>
          <a:cs typeface="+mn-cs"/>
        </a:defRPr>
      </a:lvl3pPr>
      <a:lvl4pPr marL="2407569" algn="l" defTabSz="802523" rtl="0" eaLnBrk="1" latinLnBrk="0" hangingPunct="1">
        <a:defRPr sz="3200" kern="1200">
          <a:solidFill>
            <a:schemeClr val="tx1"/>
          </a:solidFill>
          <a:latin typeface="+mn-lt"/>
          <a:ea typeface="+mn-ea"/>
          <a:cs typeface="+mn-cs"/>
        </a:defRPr>
      </a:lvl4pPr>
      <a:lvl5pPr marL="3210093" algn="l" defTabSz="802523" rtl="0" eaLnBrk="1" latinLnBrk="0" hangingPunct="1">
        <a:defRPr sz="3200" kern="1200">
          <a:solidFill>
            <a:schemeClr val="tx1"/>
          </a:solidFill>
          <a:latin typeface="+mn-lt"/>
          <a:ea typeface="+mn-ea"/>
          <a:cs typeface="+mn-cs"/>
        </a:defRPr>
      </a:lvl5pPr>
      <a:lvl6pPr marL="4012616" algn="l" defTabSz="802523" rtl="0" eaLnBrk="1" latinLnBrk="0" hangingPunct="1">
        <a:defRPr sz="3200" kern="1200">
          <a:solidFill>
            <a:schemeClr val="tx1"/>
          </a:solidFill>
          <a:latin typeface="+mn-lt"/>
          <a:ea typeface="+mn-ea"/>
          <a:cs typeface="+mn-cs"/>
        </a:defRPr>
      </a:lvl6pPr>
      <a:lvl7pPr marL="4815139" algn="l" defTabSz="802523" rtl="0" eaLnBrk="1" latinLnBrk="0" hangingPunct="1">
        <a:defRPr sz="3200" kern="1200">
          <a:solidFill>
            <a:schemeClr val="tx1"/>
          </a:solidFill>
          <a:latin typeface="+mn-lt"/>
          <a:ea typeface="+mn-ea"/>
          <a:cs typeface="+mn-cs"/>
        </a:defRPr>
      </a:lvl7pPr>
      <a:lvl8pPr marL="5617662" algn="l" defTabSz="802523" rtl="0" eaLnBrk="1" latinLnBrk="0" hangingPunct="1">
        <a:defRPr sz="3200" kern="1200">
          <a:solidFill>
            <a:schemeClr val="tx1"/>
          </a:solidFill>
          <a:latin typeface="+mn-lt"/>
          <a:ea typeface="+mn-ea"/>
          <a:cs typeface="+mn-cs"/>
        </a:defRPr>
      </a:lvl8pPr>
      <a:lvl9pPr marL="6420185" algn="l" defTabSz="802523" rtl="0" eaLnBrk="1" latinLnBrk="0" hangingPunct="1">
        <a:defRPr sz="3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4"/>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900113" y="403225"/>
            <a:ext cx="16203612" cy="1681163"/>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900113" y="2352675"/>
            <a:ext cx="16203612" cy="665638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900113" y="9347200"/>
            <a:ext cx="4200525" cy="538163"/>
          </a:xfrm>
          <a:prstGeom prst="rect">
            <a:avLst/>
          </a:prstGeom>
        </p:spPr>
        <p:txBody>
          <a:bodyPr vert="horz" lIns="91440" tIns="45720" rIns="91440" bIns="45720" rtlCol="0" anchor="ctr"/>
          <a:lstStyle>
            <a:lvl1pPr algn="l">
              <a:defRPr sz="1200">
                <a:solidFill>
                  <a:schemeClr val="tx1">
                    <a:tint val="75000"/>
                  </a:schemeClr>
                </a:solidFill>
              </a:defRPr>
            </a:lvl1pPr>
          </a:lstStyle>
          <a:p>
            <a:fld id="{70635DF3-6DF2-0A48-AF50-EA39B83931D1}" type="datetimeFigureOut">
              <a:rPr lang="es-ES" smtClean="0"/>
              <a:t>06/03/2018</a:t>
            </a:fld>
            <a:endParaRPr lang="es-ES"/>
          </a:p>
        </p:txBody>
      </p:sp>
      <p:sp>
        <p:nvSpPr>
          <p:cNvPr id="5" name="Marcador de pie de página 4"/>
          <p:cNvSpPr>
            <a:spLocks noGrp="1"/>
          </p:cNvSpPr>
          <p:nvPr>
            <p:ph type="ftr" sz="quarter" idx="3"/>
          </p:nvPr>
        </p:nvSpPr>
        <p:spPr>
          <a:xfrm>
            <a:off x="6151563" y="9347200"/>
            <a:ext cx="5700712" cy="53816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12903200" y="9347200"/>
            <a:ext cx="4200525" cy="538163"/>
          </a:xfrm>
          <a:prstGeom prst="rect">
            <a:avLst/>
          </a:prstGeom>
        </p:spPr>
        <p:txBody>
          <a:bodyPr vert="horz" lIns="91440" tIns="45720" rIns="91440" bIns="45720" rtlCol="0" anchor="ctr"/>
          <a:lstStyle>
            <a:lvl1pPr algn="r">
              <a:defRPr sz="1200">
                <a:solidFill>
                  <a:schemeClr val="tx1">
                    <a:tint val="75000"/>
                  </a:schemeClr>
                </a:solidFill>
              </a:defRPr>
            </a:lvl1pPr>
          </a:lstStyle>
          <a:p>
            <a:fld id="{372C43BC-6768-954D-897C-D5AA54291986}" type="slidenum">
              <a:rPr lang="es-ES" smtClean="0"/>
              <a:t>‹Nº›</a:t>
            </a:fld>
            <a:endParaRPr lang="es-ES"/>
          </a:p>
        </p:txBody>
      </p:sp>
    </p:spTree>
    <p:extLst>
      <p:ext uri="{BB962C8B-B14F-4D97-AF65-F5344CB8AC3E}">
        <p14:creationId xmlns:p14="http://schemas.microsoft.com/office/powerpoint/2010/main" val="40076689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900113" y="403225"/>
            <a:ext cx="16203612" cy="1681163"/>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900113" y="2352675"/>
            <a:ext cx="16203612" cy="6656388"/>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900113" y="9347200"/>
            <a:ext cx="4200525" cy="538163"/>
          </a:xfrm>
          <a:prstGeom prst="rect">
            <a:avLst/>
          </a:prstGeom>
        </p:spPr>
        <p:txBody>
          <a:bodyPr vert="horz" lIns="91440" tIns="45720" rIns="91440" bIns="45720" rtlCol="0" anchor="ctr"/>
          <a:lstStyle>
            <a:lvl1pPr algn="l">
              <a:defRPr sz="1200">
                <a:solidFill>
                  <a:schemeClr val="tx1">
                    <a:tint val="75000"/>
                  </a:schemeClr>
                </a:solidFill>
              </a:defRPr>
            </a:lvl1pPr>
          </a:lstStyle>
          <a:p>
            <a:fld id="{1983B4A1-A684-3247-9161-3B3C96A4F083}" type="datetimeFigureOut">
              <a:rPr lang="es-ES" smtClean="0"/>
              <a:t>06/03/2018</a:t>
            </a:fld>
            <a:endParaRPr lang="es-ES"/>
          </a:p>
        </p:txBody>
      </p:sp>
      <p:sp>
        <p:nvSpPr>
          <p:cNvPr id="5" name="Marcador de pie de página 4"/>
          <p:cNvSpPr>
            <a:spLocks noGrp="1"/>
          </p:cNvSpPr>
          <p:nvPr>
            <p:ph type="ftr" sz="quarter" idx="3"/>
          </p:nvPr>
        </p:nvSpPr>
        <p:spPr>
          <a:xfrm>
            <a:off x="6151563" y="9347200"/>
            <a:ext cx="5700712" cy="53816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12903200" y="9347200"/>
            <a:ext cx="4200525" cy="538163"/>
          </a:xfrm>
          <a:prstGeom prst="rect">
            <a:avLst/>
          </a:prstGeom>
        </p:spPr>
        <p:txBody>
          <a:bodyPr vert="horz" lIns="91440" tIns="45720" rIns="91440" bIns="45720" rtlCol="0" anchor="ctr"/>
          <a:lstStyle>
            <a:lvl1pPr algn="r">
              <a:defRPr sz="1200">
                <a:solidFill>
                  <a:schemeClr val="tx1">
                    <a:tint val="75000"/>
                  </a:schemeClr>
                </a:solidFill>
              </a:defRPr>
            </a:lvl1pPr>
          </a:lstStyle>
          <a:p>
            <a:fld id="{029BE12C-36EF-5841-8F6C-6AF52FCA2D4F}" type="slidenum">
              <a:rPr lang="es-ES" smtClean="0"/>
              <a:t>‹Nº›</a:t>
            </a:fld>
            <a:endParaRPr lang="es-ES"/>
          </a:p>
        </p:txBody>
      </p:sp>
    </p:spTree>
    <p:extLst>
      <p:ext uri="{BB962C8B-B14F-4D97-AF65-F5344CB8AC3E}">
        <p14:creationId xmlns:p14="http://schemas.microsoft.com/office/powerpoint/2010/main" val="4166194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3.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Layout" Target="../slideLayouts/slideLayout23.xml"/><Relationship Id="rId4" Type="http://schemas.openxmlformats.org/officeDocument/2006/relationships/image" Target="../media/image15.png"/></Relationships>
</file>

<file path=ppt/slides/_rels/slide31.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 Target="slide28.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slide" Target="slide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8310880" y="6212262"/>
            <a:ext cx="8432801" cy="1569660"/>
          </a:xfrm>
          <a:prstGeom prst="rect">
            <a:avLst/>
          </a:prstGeom>
          <a:noFill/>
        </p:spPr>
        <p:txBody>
          <a:bodyPr wrap="square" rtlCol="0">
            <a:spAutoFit/>
          </a:bodyPr>
          <a:lstStyle/>
          <a:p>
            <a:r>
              <a:rPr lang="es-CO" b="1" dirty="0" smtClean="0">
                <a:solidFill>
                  <a:schemeClr val="bg1"/>
                </a:solidFill>
                <a:latin typeface="Helvetica"/>
              </a:rPr>
              <a:t>Modelo </a:t>
            </a:r>
            <a:r>
              <a:rPr lang="es-CO" b="1" dirty="0">
                <a:solidFill>
                  <a:schemeClr val="bg1"/>
                </a:solidFill>
                <a:latin typeface="Helvetica"/>
              </a:rPr>
              <a:t>Compensación y Liquidación Operaciones Contado y </a:t>
            </a:r>
            <a:r>
              <a:rPr lang="es-CO" b="1" dirty="0" err="1">
                <a:solidFill>
                  <a:schemeClr val="bg1"/>
                </a:solidFill>
                <a:latin typeface="Helvetica"/>
              </a:rPr>
              <a:t>TTV´s</a:t>
            </a:r>
            <a:r>
              <a:rPr lang="es-CO" b="1" dirty="0">
                <a:solidFill>
                  <a:schemeClr val="bg1"/>
                </a:solidFill>
                <a:latin typeface="Helvetica"/>
              </a:rPr>
              <a:t> </a:t>
            </a:r>
            <a:br>
              <a:rPr lang="es-CO" b="1" dirty="0">
                <a:solidFill>
                  <a:schemeClr val="bg1"/>
                </a:solidFill>
                <a:latin typeface="Helvetica"/>
              </a:rPr>
            </a:br>
            <a:r>
              <a:rPr lang="es-CO" b="1" dirty="0">
                <a:solidFill>
                  <a:schemeClr val="bg1"/>
                </a:solidFill>
                <a:latin typeface="Helvetica"/>
              </a:rPr>
              <a:t>Mercado de Renta Variable</a:t>
            </a:r>
            <a:endParaRPr lang="es-ES" b="1" dirty="0">
              <a:solidFill>
                <a:schemeClr val="bg1"/>
              </a:solidFill>
              <a:latin typeface="Helvetica"/>
            </a:endParaRPr>
          </a:p>
        </p:txBody>
      </p:sp>
    </p:spTree>
    <p:extLst>
      <p:ext uri="{BB962C8B-B14F-4D97-AF65-F5344CB8AC3E}">
        <p14:creationId xmlns:p14="http://schemas.microsoft.com/office/powerpoint/2010/main" val="3173330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396491" y="1625773"/>
            <a:ext cx="8492623"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Compensación (Neteo)</a:t>
            </a:r>
          </a:p>
        </p:txBody>
      </p:sp>
      <p:sp>
        <p:nvSpPr>
          <p:cNvPr id="29" name="CuadroTexto 28"/>
          <p:cNvSpPr txBox="1"/>
          <p:nvPr/>
        </p:nvSpPr>
        <p:spPr>
          <a:xfrm>
            <a:off x="9248131" y="2514050"/>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44" name="Rectángulo redondeado 43"/>
          <p:cNvSpPr/>
          <p:nvPr/>
        </p:nvSpPr>
        <p:spPr>
          <a:xfrm>
            <a:off x="4830336" y="4716154"/>
            <a:ext cx="2966785" cy="46164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Helvetica" panose="020B0604020202020204" pitchFamily="34" charset="0"/>
              </a:rPr>
              <a:t>Compras</a:t>
            </a:r>
          </a:p>
        </p:txBody>
      </p:sp>
      <p:sp>
        <p:nvSpPr>
          <p:cNvPr id="52" name="CuadroTexto 51"/>
          <p:cNvSpPr txBox="1"/>
          <p:nvPr/>
        </p:nvSpPr>
        <p:spPr>
          <a:xfrm>
            <a:off x="15179343" y="4570757"/>
            <a:ext cx="2499058" cy="954107"/>
          </a:xfrm>
          <a:prstGeom prst="rect">
            <a:avLst/>
          </a:prstGeom>
          <a:noFill/>
        </p:spPr>
        <p:txBody>
          <a:bodyPr wrap="square" rtlCol="0">
            <a:spAutoFit/>
          </a:bodyPr>
          <a:lstStyle/>
          <a:p>
            <a:pPr algn="ctr"/>
            <a:r>
              <a:rPr lang="es-CO" sz="1400" i="1" dirty="0">
                <a:solidFill>
                  <a:schemeClr val="accent1">
                    <a:lumMod val="50000"/>
                  </a:schemeClr>
                </a:solidFill>
                <a:latin typeface="Helvetica" panose="020B0604020202020204" pitchFamily="34" charset="0"/>
              </a:rPr>
              <a:t>Proceso ejecutado en 2 Ciclos:</a:t>
            </a:r>
          </a:p>
          <a:p>
            <a:r>
              <a:rPr lang="es-CO" sz="1400" i="1" dirty="0">
                <a:solidFill>
                  <a:schemeClr val="accent1">
                    <a:lumMod val="50000"/>
                  </a:schemeClr>
                </a:solidFill>
                <a:latin typeface="Helvetica" panose="020B0604020202020204" pitchFamily="34" charset="0"/>
              </a:rPr>
              <a:t>1. Día previo a la liquidación</a:t>
            </a:r>
          </a:p>
          <a:p>
            <a:r>
              <a:rPr lang="es-CO" sz="1400" i="1" dirty="0">
                <a:solidFill>
                  <a:schemeClr val="accent1">
                    <a:lumMod val="50000"/>
                  </a:schemeClr>
                </a:solidFill>
                <a:latin typeface="Helvetica" panose="020B0604020202020204" pitchFamily="34" charset="0"/>
              </a:rPr>
              <a:t>2. Día de la Liquidación</a:t>
            </a:r>
          </a:p>
        </p:txBody>
      </p:sp>
      <p:sp>
        <p:nvSpPr>
          <p:cNvPr id="53" name="Rectángulo 52"/>
          <p:cNvSpPr/>
          <p:nvPr/>
        </p:nvSpPr>
        <p:spPr>
          <a:xfrm>
            <a:off x="4658693" y="2441476"/>
            <a:ext cx="10389689" cy="5704100"/>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55" name="Rectángulo redondeado 54"/>
          <p:cNvSpPr/>
          <p:nvPr/>
        </p:nvSpPr>
        <p:spPr>
          <a:xfrm>
            <a:off x="6404374" y="3183547"/>
            <a:ext cx="2942367" cy="487935"/>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Proceso de Neteo </a:t>
            </a:r>
          </a:p>
          <a:p>
            <a:pPr algn="ctr"/>
            <a:r>
              <a:rPr lang="es-CO" sz="1618" dirty="0">
                <a:latin typeface="Helvetica" panose="020B0604020202020204" pitchFamily="34" charset="0"/>
              </a:rPr>
              <a:t>(Nivel de Cuenta)</a:t>
            </a:r>
          </a:p>
        </p:txBody>
      </p:sp>
      <p:sp>
        <p:nvSpPr>
          <p:cNvPr id="21" name="Rectángulo 20"/>
          <p:cNvSpPr/>
          <p:nvPr/>
        </p:nvSpPr>
        <p:spPr>
          <a:xfrm>
            <a:off x="11414986" y="3189826"/>
            <a:ext cx="3379621" cy="1399326"/>
          </a:xfrm>
          <a:prstGeom prst="rect">
            <a:avLst/>
          </a:prstGeom>
          <a:solidFill>
            <a:schemeClr val="bg1">
              <a:lumMod val="50000"/>
            </a:schemeClr>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numCol="1" rtlCol="0" anchor="ctr"/>
          <a:lstStyle/>
          <a:p>
            <a:r>
              <a:rPr lang="es-CO" sz="1618" dirty="0">
                <a:latin typeface="Helvetica" panose="020B0604020202020204" pitchFamily="34" charset="0"/>
              </a:rPr>
              <a:t>Agrupación por los criterios:</a:t>
            </a:r>
          </a:p>
          <a:p>
            <a:endParaRPr lang="es-CO" sz="1618" dirty="0">
              <a:latin typeface="Helvetica" panose="020B0604020202020204" pitchFamily="34" charset="0"/>
            </a:endParaRPr>
          </a:p>
          <a:p>
            <a:pPr marL="252134" lvl="1" indent="-252134">
              <a:buFont typeface="Arial" panose="020B0604020202020204" pitchFamily="34" charset="0"/>
              <a:buChar char="•"/>
            </a:pPr>
            <a:r>
              <a:rPr lang="es-CO" sz="1471" dirty="0">
                <a:latin typeface="Helvetica" panose="020B0604020202020204" pitchFamily="34" charset="0"/>
              </a:rPr>
              <a:t>Fecha de Negociación</a:t>
            </a:r>
          </a:p>
          <a:p>
            <a:pPr marL="252134" lvl="1" indent="-252134">
              <a:buFont typeface="Arial" panose="020B0604020202020204" pitchFamily="34" charset="0"/>
              <a:buChar char="•"/>
            </a:pPr>
            <a:r>
              <a:rPr lang="es-CO" sz="1471" dirty="0">
                <a:latin typeface="Helvetica" panose="020B0604020202020204" pitchFamily="34" charset="0"/>
              </a:rPr>
              <a:t>Fecha de Liquidación</a:t>
            </a:r>
          </a:p>
          <a:p>
            <a:pPr marL="252134" lvl="1" indent="-252134">
              <a:buFont typeface="Arial" panose="020B0604020202020204" pitchFamily="34" charset="0"/>
              <a:buChar char="•"/>
            </a:pPr>
            <a:r>
              <a:rPr lang="es-CO" sz="1471" dirty="0">
                <a:latin typeface="Helvetica" panose="020B0604020202020204" pitchFamily="34" charset="0"/>
              </a:rPr>
              <a:t>Especie</a:t>
            </a:r>
          </a:p>
          <a:p>
            <a:pPr marL="252134" lvl="1" indent="-252134">
              <a:buFont typeface="Arial" panose="020B0604020202020204" pitchFamily="34" charset="0"/>
              <a:buChar char="•"/>
            </a:pPr>
            <a:r>
              <a:rPr lang="es-CO" sz="1471" dirty="0">
                <a:latin typeface="Helvetica" panose="020B0604020202020204" pitchFamily="34" charset="0"/>
              </a:rPr>
              <a:t>Cuenta definitiva (tercero /propia)</a:t>
            </a:r>
            <a:endParaRPr lang="es-CO" sz="1618" dirty="0">
              <a:latin typeface="Helvetica" panose="020B0604020202020204" pitchFamily="34" charset="0"/>
            </a:endParaRPr>
          </a:p>
        </p:txBody>
      </p:sp>
      <p:cxnSp>
        <p:nvCxnSpPr>
          <p:cNvPr id="31" name="Conector angular 30"/>
          <p:cNvCxnSpPr>
            <a:stCxn id="55" idx="2"/>
            <a:endCxn id="44" idx="0"/>
          </p:cNvCxnSpPr>
          <p:nvPr/>
        </p:nvCxnSpPr>
        <p:spPr>
          <a:xfrm rot="5400000">
            <a:off x="6572304" y="3412903"/>
            <a:ext cx="1044674" cy="1561829"/>
          </a:xfrm>
          <a:prstGeom prst="bentConnector3">
            <a:avLst>
              <a:gd name="adj1" fmla="val 66225"/>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9" name="CuadroTexto 18"/>
          <p:cNvSpPr txBox="1"/>
          <p:nvPr/>
        </p:nvSpPr>
        <p:spPr>
          <a:xfrm>
            <a:off x="5100420" y="8415349"/>
            <a:ext cx="6110907" cy="1337226"/>
          </a:xfrm>
          <a:prstGeom prst="rect">
            <a:avLst/>
          </a:prstGeom>
          <a:noFill/>
        </p:spPr>
        <p:txBody>
          <a:bodyPr wrap="square" rtlCol="0">
            <a:spAutoFit/>
          </a:bodyPr>
          <a:lstStyle/>
          <a:p>
            <a:pPr marL="252134" indent="-252134" algn="just">
              <a:buFont typeface="Arial" panose="020B0604020202020204" pitchFamily="34" charset="0"/>
              <a:buChar char="•"/>
            </a:pPr>
            <a:r>
              <a:rPr lang="es-CO" sz="1618" dirty="0">
                <a:latin typeface="Helvetica" panose="020B0604020202020204" pitchFamily="34" charset="0"/>
              </a:rPr>
              <a:t>Los vencimientos de futuros con entrega de acciones, se enviarán al segmento de renta variable para que sean compensados y liquidadas en neto con las operaciones de contado.</a:t>
            </a:r>
          </a:p>
          <a:p>
            <a:pPr algn="just"/>
            <a:endParaRPr lang="es-CO" sz="1618" dirty="0">
              <a:latin typeface="Helvetica" panose="020B0604020202020204" pitchFamily="34" charset="0"/>
            </a:endParaRPr>
          </a:p>
        </p:txBody>
      </p:sp>
      <p:sp>
        <p:nvSpPr>
          <p:cNvPr id="24" name="Rectángulo redondeado 23"/>
          <p:cNvSpPr/>
          <p:nvPr/>
        </p:nvSpPr>
        <p:spPr>
          <a:xfrm>
            <a:off x="8075620" y="4716153"/>
            <a:ext cx="3032869" cy="44787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Helvetica" panose="020B0604020202020204" pitchFamily="34" charset="0"/>
              </a:rPr>
              <a:t>Ventas</a:t>
            </a:r>
          </a:p>
        </p:txBody>
      </p:sp>
      <p:sp>
        <p:nvSpPr>
          <p:cNvPr id="34" name="Rectángulo redondeado 33"/>
          <p:cNvSpPr/>
          <p:nvPr/>
        </p:nvSpPr>
        <p:spPr>
          <a:xfrm>
            <a:off x="6572655" y="5760829"/>
            <a:ext cx="2675476" cy="571563"/>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Helvetica" panose="020B0604020202020204" pitchFamily="34" charset="0"/>
              </a:rPr>
              <a:t>Neteo</a:t>
            </a:r>
          </a:p>
          <a:p>
            <a:pPr algn="ctr"/>
            <a:r>
              <a:rPr lang="es-CO" sz="1765" dirty="0">
                <a:latin typeface="Helvetica" panose="020B0604020202020204" pitchFamily="34" charset="0"/>
              </a:rPr>
              <a:t>(Una Sola Posición)</a:t>
            </a:r>
          </a:p>
        </p:txBody>
      </p:sp>
      <p:sp>
        <p:nvSpPr>
          <p:cNvPr id="35" name="Rectángulo redondeado 34"/>
          <p:cNvSpPr/>
          <p:nvPr/>
        </p:nvSpPr>
        <p:spPr>
          <a:xfrm>
            <a:off x="6572653" y="6610216"/>
            <a:ext cx="2675478" cy="539546"/>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Generación Instrucciones de Liquidación</a:t>
            </a:r>
          </a:p>
        </p:txBody>
      </p:sp>
      <p:cxnSp>
        <p:nvCxnSpPr>
          <p:cNvPr id="56" name="Conector angular 55"/>
          <p:cNvCxnSpPr>
            <a:stCxn id="55" idx="2"/>
            <a:endCxn id="24" idx="0"/>
          </p:cNvCxnSpPr>
          <p:nvPr/>
        </p:nvCxnSpPr>
        <p:spPr>
          <a:xfrm rot="16200000" flipH="1">
            <a:off x="8211471" y="3335567"/>
            <a:ext cx="1044673" cy="1716498"/>
          </a:xfrm>
          <a:prstGeom prst="bentConnector3">
            <a:avLst>
              <a:gd name="adj1" fmla="val 66226"/>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7" name="Conector recto de flecha 66"/>
          <p:cNvCxnSpPr>
            <a:stCxn id="34" idx="2"/>
            <a:endCxn id="35" idx="0"/>
          </p:cNvCxnSpPr>
          <p:nvPr/>
        </p:nvCxnSpPr>
        <p:spPr>
          <a:xfrm>
            <a:off x="7910392" y="6332390"/>
            <a:ext cx="0" cy="27782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1" name="Conector angular 70"/>
          <p:cNvCxnSpPr>
            <a:stCxn id="24" idx="2"/>
            <a:endCxn id="34" idx="0"/>
          </p:cNvCxnSpPr>
          <p:nvPr/>
        </p:nvCxnSpPr>
        <p:spPr>
          <a:xfrm rot="5400000">
            <a:off x="8452821" y="4621594"/>
            <a:ext cx="596803" cy="1681663"/>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4" name="Conector angular 73"/>
          <p:cNvCxnSpPr>
            <a:stCxn id="44" idx="2"/>
            <a:endCxn id="34" idx="0"/>
          </p:cNvCxnSpPr>
          <p:nvPr/>
        </p:nvCxnSpPr>
        <p:spPr>
          <a:xfrm rot="16200000" flipH="1">
            <a:off x="6820550" y="4670982"/>
            <a:ext cx="583025" cy="1596665"/>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2" name="Conector recto de flecha 91"/>
          <p:cNvCxnSpPr>
            <a:stCxn id="21" idx="1"/>
          </p:cNvCxnSpPr>
          <p:nvPr/>
        </p:nvCxnSpPr>
        <p:spPr>
          <a:xfrm flipH="1">
            <a:off x="7944216" y="3889489"/>
            <a:ext cx="3470770" cy="2129"/>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17" name="Rectángulo 116"/>
          <p:cNvSpPr/>
          <p:nvPr/>
        </p:nvSpPr>
        <p:spPr>
          <a:xfrm>
            <a:off x="10522504" y="5737300"/>
            <a:ext cx="4237269" cy="2290648"/>
          </a:xfrm>
          <a:prstGeom prst="rect">
            <a:avLst/>
          </a:prstGeom>
          <a:solidFill>
            <a:schemeClr val="tx2">
              <a:lumMod val="75000"/>
            </a:schemeClr>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marL="252134" indent="-252134">
              <a:buFont typeface="Arial" panose="020B0604020202020204" pitchFamily="34" charset="0"/>
              <a:buChar char="•"/>
            </a:pPr>
            <a:r>
              <a:rPr lang="es-CO" sz="1471" dirty="0">
                <a:latin typeface="Helvetica" panose="020B0604020202020204" pitchFamily="34" charset="0"/>
              </a:rPr>
              <a:t>Entrega Contra Pago</a:t>
            </a:r>
          </a:p>
          <a:p>
            <a:pPr marL="252134" indent="-252134">
              <a:buFont typeface="Arial" panose="020B0604020202020204" pitchFamily="34" charset="0"/>
              <a:buChar char="•"/>
            </a:pPr>
            <a:r>
              <a:rPr lang="es-CO" sz="1471" dirty="0">
                <a:latin typeface="Helvetica" panose="020B0604020202020204" pitchFamily="34" charset="0"/>
              </a:rPr>
              <a:t>Recepción Contra Pago</a:t>
            </a:r>
          </a:p>
          <a:p>
            <a:pPr marL="252134" indent="-252134">
              <a:buFont typeface="Arial" panose="020B0604020202020204" pitchFamily="34" charset="0"/>
              <a:buChar char="•"/>
            </a:pPr>
            <a:r>
              <a:rPr lang="es-CO" sz="1471" dirty="0">
                <a:latin typeface="Helvetica" panose="020B0604020202020204" pitchFamily="34" charset="0"/>
              </a:rPr>
              <a:t>Entrega con Pago</a:t>
            </a:r>
          </a:p>
          <a:p>
            <a:pPr marL="252134" indent="-252134">
              <a:buFont typeface="Arial" panose="020B0604020202020204" pitchFamily="34" charset="0"/>
              <a:buChar char="•"/>
            </a:pPr>
            <a:r>
              <a:rPr lang="es-CO" sz="1471" dirty="0">
                <a:latin typeface="Helvetica" panose="020B0604020202020204" pitchFamily="34" charset="0"/>
              </a:rPr>
              <a:t>Recepción con Pago</a:t>
            </a:r>
          </a:p>
          <a:p>
            <a:pPr marL="252134" indent="-252134">
              <a:buFont typeface="Arial" panose="020B0604020202020204" pitchFamily="34" charset="0"/>
              <a:buChar char="•"/>
            </a:pPr>
            <a:r>
              <a:rPr lang="es-CO" sz="1471" dirty="0">
                <a:latin typeface="Helvetica" panose="020B0604020202020204" pitchFamily="34" charset="0"/>
              </a:rPr>
              <a:t>Entrega Libre de Pago</a:t>
            </a:r>
          </a:p>
          <a:p>
            <a:pPr marL="252134" indent="-252134">
              <a:buFont typeface="Arial" panose="020B0604020202020204" pitchFamily="34" charset="0"/>
              <a:buChar char="•"/>
            </a:pPr>
            <a:r>
              <a:rPr lang="es-CO" sz="1471" dirty="0">
                <a:latin typeface="Helvetica" panose="020B0604020202020204" pitchFamily="34" charset="0"/>
              </a:rPr>
              <a:t>Recepción Libre de pago</a:t>
            </a:r>
          </a:p>
          <a:p>
            <a:pPr marL="252134" indent="-252134">
              <a:buFont typeface="Arial" panose="020B0604020202020204" pitchFamily="34" charset="0"/>
              <a:buChar char="•"/>
            </a:pPr>
            <a:r>
              <a:rPr lang="es-CO" sz="1471" dirty="0">
                <a:latin typeface="Helvetica" panose="020B0604020202020204" pitchFamily="34" charset="0"/>
              </a:rPr>
              <a:t>Pago sin entrega de valores</a:t>
            </a:r>
          </a:p>
          <a:p>
            <a:pPr marL="252134" indent="-252134">
              <a:buFont typeface="Arial" panose="020B0604020202020204" pitchFamily="34" charset="0"/>
              <a:buChar char="•"/>
            </a:pPr>
            <a:r>
              <a:rPr lang="es-CO" sz="1471" dirty="0">
                <a:latin typeface="Helvetica" panose="020B0604020202020204" pitchFamily="34" charset="0"/>
              </a:rPr>
              <a:t>Cobro sin entrega de valores</a:t>
            </a:r>
          </a:p>
          <a:p>
            <a:pPr marL="252134" indent="-252134">
              <a:buFont typeface="Arial" panose="020B0604020202020204" pitchFamily="34" charset="0"/>
              <a:buChar char="•"/>
            </a:pPr>
            <a:r>
              <a:rPr lang="es-CO" sz="1471" dirty="0">
                <a:latin typeface="Helvetica" panose="020B0604020202020204" pitchFamily="34" charset="0"/>
              </a:rPr>
              <a:t>Pago sin entrega con efectivo cero</a:t>
            </a:r>
          </a:p>
        </p:txBody>
      </p:sp>
      <p:cxnSp>
        <p:nvCxnSpPr>
          <p:cNvPr id="119" name="Conector recto de flecha 118"/>
          <p:cNvCxnSpPr>
            <a:stCxn id="35" idx="3"/>
            <a:endCxn id="117" idx="1"/>
          </p:cNvCxnSpPr>
          <p:nvPr/>
        </p:nvCxnSpPr>
        <p:spPr>
          <a:xfrm>
            <a:off x="9248130" y="6879989"/>
            <a:ext cx="1274374" cy="2635"/>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25" name="Título 6">
            <a:extLst>
              <a:ext uri="{FF2B5EF4-FFF2-40B4-BE49-F238E27FC236}">
                <a16:creationId xmlns:a16="http://schemas.microsoft.com/office/drawing/2014/main" xmlns="" id="{E7F16E5D-B4A6-4E4E-8935-9A652F4132CD}"/>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4258848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11</a:t>
            </a:fld>
            <a:endParaRPr lang="es-CO"/>
          </a:p>
        </p:txBody>
      </p:sp>
      <p:sp>
        <p:nvSpPr>
          <p:cNvPr id="6" name="Rectángulo 5"/>
          <p:cNvSpPr/>
          <p:nvPr/>
        </p:nvSpPr>
        <p:spPr>
          <a:xfrm>
            <a:off x="4712298" y="2853360"/>
            <a:ext cx="2820430" cy="5517511"/>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9" name="CuadroTexto 8"/>
          <p:cNvSpPr txBox="1"/>
          <p:nvPr/>
        </p:nvSpPr>
        <p:spPr>
          <a:xfrm>
            <a:off x="5657911" y="2331950"/>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10" name="Rectángulo 9"/>
          <p:cNvSpPr/>
          <p:nvPr/>
        </p:nvSpPr>
        <p:spPr>
          <a:xfrm>
            <a:off x="7615357" y="2839912"/>
            <a:ext cx="9981763" cy="5530959"/>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11" name="CuadroTexto 10"/>
          <p:cNvSpPr txBox="1"/>
          <p:nvPr/>
        </p:nvSpPr>
        <p:spPr>
          <a:xfrm>
            <a:off x="11422147" y="2368648"/>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13" name="Diagrama de flujo: decisión 12"/>
          <p:cNvSpPr/>
          <p:nvPr/>
        </p:nvSpPr>
        <p:spPr>
          <a:xfrm>
            <a:off x="12284328" y="6338305"/>
            <a:ext cx="2547756" cy="797491"/>
          </a:xfrm>
          <a:prstGeom prst="flowChartDecision">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s-CO" sz="1471" dirty="0">
                <a:latin typeface="Helvetica" panose="020B0604020202020204" pitchFamily="34" charset="0"/>
              </a:rPr>
              <a:t>Debito Automático BR</a:t>
            </a:r>
          </a:p>
        </p:txBody>
      </p:sp>
      <p:sp>
        <p:nvSpPr>
          <p:cNvPr id="16" name="Rectángulo redondeado 35"/>
          <p:cNvSpPr/>
          <p:nvPr/>
        </p:nvSpPr>
        <p:spPr>
          <a:xfrm>
            <a:off x="4815840" y="3290688"/>
            <a:ext cx="2533272" cy="48574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Generación y Envío de IL</a:t>
            </a:r>
          </a:p>
        </p:txBody>
      </p:sp>
      <p:sp>
        <p:nvSpPr>
          <p:cNvPr id="20" name="CuadroTexto 19"/>
          <p:cNvSpPr txBox="1"/>
          <p:nvPr/>
        </p:nvSpPr>
        <p:spPr>
          <a:xfrm>
            <a:off x="5511954" y="4903283"/>
            <a:ext cx="1236236" cy="590290"/>
          </a:xfrm>
          <a:prstGeom prst="rect">
            <a:avLst/>
          </a:prstGeom>
          <a:noFill/>
        </p:spPr>
        <p:txBody>
          <a:bodyPr wrap="none" rtlCol="0">
            <a:spAutoFit/>
          </a:bodyPr>
          <a:lstStyle/>
          <a:p>
            <a:pPr algn="ctr"/>
            <a:r>
              <a:rPr lang="es-CO" sz="1618" dirty="0">
                <a:solidFill>
                  <a:schemeClr val="accent1">
                    <a:lumMod val="50000"/>
                  </a:schemeClr>
                </a:solidFill>
                <a:latin typeface="Helvetica" panose="020B0604020202020204" pitchFamily="34" charset="0"/>
              </a:rPr>
              <a:t>1er Ciclo </a:t>
            </a:r>
          </a:p>
          <a:p>
            <a:pPr algn="ctr"/>
            <a:r>
              <a:rPr lang="es-CO" sz="1618" dirty="0">
                <a:solidFill>
                  <a:schemeClr val="accent1">
                    <a:lumMod val="50000"/>
                  </a:schemeClr>
                </a:solidFill>
                <a:latin typeface="Helvetica" panose="020B0604020202020204" pitchFamily="34" charset="0"/>
              </a:rPr>
              <a:t>Liquidación</a:t>
            </a:r>
          </a:p>
        </p:txBody>
      </p:sp>
      <p:sp>
        <p:nvSpPr>
          <p:cNvPr id="32" name="Rectángulo redondeado 55"/>
          <p:cNvSpPr/>
          <p:nvPr/>
        </p:nvSpPr>
        <p:spPr>
          <a:xfrm>
            <a:off x="8411933" y="3290432"/>
            <a:ext cx="2875408" cy="47685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IL</a:t>
            </a:r>
          </a:p>
        </p:txBody>
      </p:sp>
      <p:cxnSp>
        <p:nvCxnSpPr>
          <p:cNvPr id="41" name="Conector recto de flecha 40"/>
          <p:cNvCxnSpPr>
            <a:cxnSpLocks/>
            <a:stCxn id="16" idx="3"/>
            <a:endCxn id="32" idx="1"/>
          </p:cNvCxnSpPr>
          <p:nvPr/>
        </p:nvCxnSpPr>
        <p:spPr>
          <a:xfrm flipV="1">
            <a:off x="7349112" y="3528861"/>
            <a:ext cx="1062821" cy="4701"/>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86" name="CuadroTexto 85"/>
          <p:cNvSpPr txBox="1"/>
          <p:nvPr/>
        </p:nvSpPr>
        <p:spPr>
          <a:xfrm>
            <a:off x="13566188" y="7110665"/>
            <a:ext cx="1239310" cy="273280"/>
          </a:xfrm>
          <a:prstGeom prst="rect">
            <a:avLst/>
          </a:prstGeom>
          <a:noFill/>
        </p:spPr>
        <p:txBody>
          <a:bodyPr wrap="square" rtlCol="0">
            <a:spAutoFit/>
          </a:bodyPr>
          <a:lstStyle/>
          <a:p>
            <a:r>
              <a:rPr lang="es-CO" sz="1176" dirty="0">
                <a:latin typeface="Helvetica" panose="020B0604020202020204" pitchFamily="34" charset="0"/>
              </a:rPr>
              <a:t>Efectivo =NO</a:t>
            </a:r>
          </a:p>
        </p:txBody>
      </p:sp>
      <p:sp>
        <p:nvSpPr>
          <p:cNvPr id="88" name="Rectángulo redondeado 55"/>
          <p:cNvSpPr/>
          <p:nvPr/>
        </p:nvSpPr>
        <p:spPr>
          <a:xfrm>
            <a:off x="12383976" y="4167063"/>
            <a:ext cx="2348460" cy="484535"/>
          </a:xfrm>
          <a:prstGeom prst="roundRect">
            <a:avLst>
              <a:gd name="adj" fmla="val 0"/>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Selección de IL a Liquidar</a:t>
            </a:r>
          </a:p>
        </p:txBody>
      </p:sp>
      <p:cxnSp>
        <p:nvCxnSpPr>
          <p:cNvPr id="128" name="Conector recto de flecha 127"/>
          <p:cNvCxnSpPr>
            <a:stCxn id="132" idx="2"/>
            <a:endCxn id="88" idx="0"/>
          </p:cNvCxnSpPr>
          <p:nvPr/>
        </p:nvCxnSpPr>
        <p:spPr>
          <a:xfrm>
            <a:off x="13558206" y="3766193"/>
            <a:ext cx="0" cy="40087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173" name="Rectángulo redondeado 55"/>
          <p:cNvSpPr/>
          <p:nvPr/>
        </p:nvSpPr>
        <p:spPr>
          <a:xfrm>
            <a:off x="15360361" y="3259797"/>
            <a:ext cx="2071334" cy="516639"/>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Informa al Mercado</a:t>
            </a:r>
          </a:p>
        </p:txBody>
      </p:sp>
      <p:cxnSp>
        <p:nvCxnSpPr>
          <p:cNvPr id="194" name="Conector recto de flecha 193"/>
          <p:cNvCxnSpPr>
            <a:cxnSpLocks/>
            <a:stCxn id="120" idx="1"/>
            <a:endCxn id="126" idx="3"/>
          </p:cNvCxnSpPr>
          <p:nvPr/>
        </p:nvCxnSpPr>
        <p:spPr>
          <a:xfrm flipH="1" flipV="1">
            <a:off x="7349112" y="7725784"/>
            <a:ext cx="1109803" cy="32517"/>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204" name="Marcador de contenido 6"/>
          <p:cNvSpPr>
            <a:spLocks noGrp="1"/>
          </p:cNvSpPr>
          <p:nvPr>
            <p:ph idx="1"/>
          </p:nvPr>
        </p:nvSpPr>
        <p:spPr>
          <a:xfrm>
            <a:off x="4396492" y="1658727"/>
            <a:ext cx="12337558"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sp>
        <p:nvSpPr>
          <p:cNvPr id="83" name="Rectángulo redondeado 55"/>
          <p:cNvSpPr/>
          <p:nvPr/>
        </p:nvSpPr>
        <p:spPr>
          <a:xfrm>
            <a:off x="15310008" y="4160009"/>
            <a:ext cx="2121687" cy="48672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IL Pendientes Liquidar</a:t>
            </a:r>
          </a:p>
        </p:txBody>
      </p:sp>
      <p:sp>
        <p:nvSpPr>
          <p:cNvPr id="119" name="Rectángulo redondeado 61"/>
          <p:cNvSpPr/>
          <p:nvPr/>
        </p:nvSpPr>
        <p:spPr>
          <a:xfrm>
            <a:off x="8425297" y="6526714"/>
            <a:ext cx="2875408" cy="40608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Liquidación IL </a:t>
            </a:r>
          </a:p>
        </p:txBody>
      </p:sp>
      <p:sp>
        <p:nvSpPr>
          <p:cNvPr id="120" name="Rectángulo redondeado 61"/>
          <p:cNvSpPr/>
          <p:nvPr/>
        </p:nvSpPr>
        <p:spPr>
          <a:xfrm>
            <a:off x="8458915" y="7531020"/>
            <a:ext cx="2875408" cy="45456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Detiene Liquidación</a:t>
            </a:r>
          </a:p>
        </p:txBody>
      </p:sp>
      <p:sp>
        <p:nvSpPr>
          <p:cNvPr id="125" name="Rectángulo redondeado 30"/>
          <p:cNvSpPr/>
          <p:nvPr/>
        </p:nvSpPr>
        <p:spPr>
          <a:xfrm>
            <a:off x="4815840" y="6517047"/>
            <a:ext cx="2522834" cy="406083"/>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Cumplimiento de IL</a:t>
            </a:r>
          </a:p>
        </p:txBody>
      </p:sp>
      <p:sp>
        <p:nvSpPr>
          <p:cNvPr id="126" name="Rectángulo redondeado 47"/>
          <p:cNvSpPr/>
          <p:nvPr/>
        </p:nvSpPr>
        <p:spPr>
          <a:xfrm>
            <a:off x="4815840" y="7552108"/>
            <a:ext cx="2533272" cy="347351"/>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Retardo / Incumplimiento</a:t>
            </a:r>
          </a:p>
        </p:txBody>
      </p:sp>
      <p:sp>
        <p:nvSpPr>
          <p:cNvPr id="132" name="Rectángulo redondeado 38"/>
          <p:cNvSpPr/>
          <p:nvPr/>
        </p:nvSpPr>
        <p:spPr>
          <a:xfrm>
            <a:off x="12383976" y="3270041"/>
            <a:ext cx="2348460" cy="49615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Calculo Eficiencia Efectivo</a:t>
            </a:r>
          </a:p>
        </p:txBody>
      </p:sp>
      <p:cxnSp>
        <p:nvCxnSpPr>
          <p:cNvPr id="167" name="Conector recto de flecha 166"/>
          <p:cNvCxnSpPr>
            <a:stCxn id="88" idx="3"/>
            <a:endCxn id="83" idx="1"/>
          </p:cNvCxnSpPr>
          <p:nvPr/>
        </p:nvCxnSpPr>
        <p:spPr>
          <a:xfrm flipV="1">
            <a:off x="14732436" y="4403370"/>
            <a:ext cx="577572" cy="5961"/>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02" name="Conector recto de flecha 201"/>
          <p:cNvCxnSpPr>
            <a:endCxn id="119" idx="3"/>
          </p:cNvCxnSpPr>
          <p:nvPr/>
        </p:nvCxnSpPr>
        <p:spPr>
          <a:xfrm flipH="1">
            <a:off x="11300704" y="6720090"/>
            <a:ext cx="950006" cy="9665"/>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15" name="Conector recto de flecha 214"/>
          <p:cNvCxnSpPr>
            <a:cxnSpLocks/>
            <a:stCxn id="119" idx="1"/>
            <a:endCxn id="125" idx="3"/>
          </p:cNvCxnSpPr>
          <p:nvPr/>
        </p:nvCxnSpPr>
        <p:spPr>
          <a:xfrm flipH="1" flipV="1">
            <a:off x="7338674" y="6720089"/>
            <a:ext cx="1086623" cy="9667"/>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82" name="Conector recto de flecha 281"/>
          <p:cNvCxnSpPr>
            <a:stCxn id="32" idx="2"/>
            <a:endCxn id="363" idx="0"/>
          </p:cNvCxnSpPr>
          <p:nvPr/>
        </p:nvCxnSpPr>
        <p:spPr>
          <a:xfrm>
            <a:off x="9849637" y="3767290"/>
            <a:ext cx="13365" cy="331947"/>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88" name="Conector recto de flecha 287"/>
          <p:cNvCxnSpPr>
            <a:stCxn id="88" idx="2"/>
          </p:cNvCxnSpPr>
          <p:nvPr/>
        </p:nvCxnSpPr>
        <p:spPr>
          <a:xfrm>
            <a:off x="13558206" y="4651598"/>
            <a:ext cx="0" cy="40087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289" name="Rectángulo redondeado 55"/>
          <p:cNvSpPr/>
          <p:nvPr/>
        </p:nvSpPr>
        <p:spPr>
          <a:xfrm>
            <a:off x="12497363" y="5042734"/>
            <a:ext cx="2121687" cy="48672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Generación Débitos Efectivos</a:t>
            </a:r>
          </a:p>
        </p:txBody>
      </p:sp>
      <p:cxnSp>
        <p:nvCxnSpPr>
          <p:cNvPr id="290" name="Conector recto de flecha 289"/>
          <p:cNvCxnSpPr>
            <a:stCxn id="289" idx="2"/>
            <a:endCxn id="13" idx="0"/>
          </p:cNvCxnSpPr>
          <p:nvPr/>
        </p:nvCxnSpPr>
        <p:spPr>
          <a:xfrm>
            <a:off x="13558206" y="5529456"/>
            <a:ext cx="0" cy="808849"/>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92" name="Conector recto de flecha 291"/>
          <p:cNvCxnSpPr>
            <a:stCxn id="132" idx="3"/>
            <a:endCxn id="173" idx="1"/>
          </p:cNvCxnSpPr>
          <p:nvPr/>
        </p:nvCxnSpPr>
        <p:spPr>
          <a:xfrm>
            <a:off x="14732436" y="3518117"/>
            <a:ext cx="627925" cy="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305" name="CuadroTexto 304"/>
          <p:cNvSpPr txBox="1"/>
          <p:nvPr/>
        </p:nvSpPr>
        <p:spPr>
          <a:xfrm>
            <a:off x="11459857" y="6358655"/>
            <a:ext cx="1239310" cy="273280"/>
          </a:xfrm>
          <a:prstGeom prst="rect">
            <a:avLst/>
          </a:prstGeom>
          <a:noFill/>
        </p:spPr>
        <p:txBody>
          <a:bodyPr wrap="square" rtlCol="0">
            <a:spAutoFit/>
          </a:bodyPr>
          <a:lstStyle/>
          <a:p>
            <a:r>
              <a:rPr lang="es-CO" sz="1176" dirty="0">
                <a:latin typeface="Helvetica" panose="020B0604020202020204" pitchFamily="34" charset="0"/>
              </a:rPr>
              <a:t>Efectivo =si</a:t>
            </a:r>
          </a:p>
        </p:txBody>
      </p:sp>
      <p:cxnSp>
        <p:nvCxnSpPr>
          <p:cNvPr id="306" name="Conector recto de flecha 305"/>
          <p:cNvCxnSpPr>
            <a:stCxn id="83" idx="2"/>
          </p:cNvCxnSpPr>
          <p:nvPr/>
        </p:nvCxnSpPr>
        <p:spPr>
          <a:xfrm flipH="1">
            <a:off x="16370851" y="4646732"/>
            <a:ext cx="1" cy="882724"/>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310" name="CuadroTexto 309"/>
          <p:cNvSpPr txBox="1"/>
          <p:nvPr/>
        </p:nvSpPr>
        <p:spPr>
          <a:xfrm>
            <a:off x="15779829" y="5573022"/>
            <a:ext cx="1236236" cy="590290"/>
          </a:xfrm>
          <a:prstGeom prst="rect">
            <a:avLst/>
          </a:prstGeom>
          <a:noFill/>
        </p:spPr>
        <p:txBody>
          <a:bodyPr wrap="none" rtlCol="0">
            <a:spAutoFit/>
          </a:bodyPr>
          <a:lstStyle/>
          <a:p>
            <a:pPr algn="ctr"/>
            <a:r>
              <a:rPr lang="es-CO" sz="1618" dirty="0">
                <a:solidFill>
                  <a:schemeClr val="accent1">
                    <a:lumMod val="50000"/>
                  </a:schemeClr>
                </a:solidFill>
                <a:latin typeface="Helvetica" panose="020B0604020202020204" pitchFamily="34" charset="0"/>
              </a:rPr>
              <a:t>2do Ciclo </a:t>
            </a:r>
          </a:p>
          <a:p>
            <a:pPr algn="ctr"/>
            <a:r>
              <a:rPr lang="es-CO" sz="1618" dirty="0">
                <a:solidFill>
                  <a:schemeClr val="accent1">
                    <a:lumMod val="50000"/>
                  </a:schemeClr>
                </a:solidFill>
                <a:latin typeface="Helvetica" panose="020B0604020202020204" pitchFamily="34" charset="0"/>
              </a:rPr>
              <a:t>Liquidación</a:t>
            </a:r>
          </a:p>
        </p:txBody>
      </p:sp>
      <p:sp>
        <p:nvSpPr>
          <p:cNvPr id="326" name="Diagrama de flujo: decisión 325"/>
          <p:cNvSpPr/>
          <p:nvPr/>
        </p:nvSpPr>
        <p:spPr>
          <a:xfrm>
            <a:off x="8593569" y="4985058"/>
            <a:ext cx="2547756" cy="797491"/>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Repique Títulos</a:t>
            </a:r>
          </a:p>
        </p:txBody>
      </p:sp>
      <p:cxnSp>
        <p:nvCxnSpPr>
          <p:cNvPr id="329" name="Conector: angular 328"/>
          <p:cNvCxnSpPr>
            <a:stCxn id="13" idx="2"/>
            <a:endCxn id="120" idx="3"/>
          </p:cNvCxnSpPr>
          <p:nvPr/>
        </p:nvCxnSpPr>
        <p:spPr>
          <a:xfrm rot="5400000">
            <a:off x="12135012" y="6335108"/>
            <a:ext cx="622506" cy="222388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0" name="Conector: angular 339"/>
          <p:cNvCxnSpPr>
            <a:stCxn id="326" idx="3"/>
            <a:endCxn id="326" idx="2"/>
          </p:cNvCxnSpPr>
          <p:nvPr/>
        </p:nvCxnSpPr>
        <p:spPr>
          <a:xfrm flipH="1">
            <a:off x="9867448" y="5383803"/>
            <a:ext cx="1273878" cy="398745"/>
          </a:xfrm>
          <a:prstGeom prst="bentConnector4">
            <a:avLst>
              <a:gd name="adj1" fmla="val -26390"/>
              <a:gd name="adj2" fmla="val 150585"/>
            </a:avLst>
          </a:prstGeom>
          <a:ln>
            <a:tailEnd type="triangle"/>
          </a:ln>
        </p:spPr>
        <p:style>
          <a:lnRef idx="1">
            <a:schemeClr val="accent1"/>
          </a:lnRef>
          <a:fillRef idx="0">
            <a:schemeClr val="accent1"/>
          </a:fillRef>
          <a:effectRef idx="0">
            <a:schemeClr val="accent1"/>
          </a:effectRef>
          <a:fontRef idx="minor">
            <a:schemeClr val="tx1"/>
          </a:fontRef>
        </p:style>
      </p:cxnSp>
      <p:sp>
        <p:nvSpPr>
          <p:cNvPr id="363" name="Rectángulo redondeado 55"/>
          <p:cNvSpPr/>
          <p:nvPr/>
        </p:nvSpPr>
        <p:spPr>
          <a:xfrm>
            <a:off x="8425297" y="4099237"/>
            <a:ext cx="2875408" cy="47685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Bloqueo Saldos Disponibles</a:t>
            </a:r>
          </a:p>
        </p:txBody>
      </p:sp>
      <p:cxnSp>
        <p:nvCxnSpPr>
          <p:cNvPr id="371" name="Conector recto de flecha 370"/>
          <p:cNvCxnSpPr>
            <a:stCxn id="363" idx="2"/>
            <a:endCxn id="326" idx="0"/>
          </p:cNvCxnSpPr>
          <p:nvPr/>
        </p:nvCxnSpPr>
        <p:spPr>
          <a:xfrm>
            <a:off x="9863002" y="4576094"/>
            <a:ext cx="4446" cy="408963"/>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388" name="CuadroTexto 387"/>
          <p:cNvSpPr txBox="1"/>
          <p:nvPr/>
        </p:nvSpPr>
        <p:spPr>
          <a:xfrm>
            <a:off x="10624910" y="4939360"/>
            <a:ext cx="1396448" cy="273280"/>
          </a:xfrm>
          <a:prstGeom prst="rect">
            <a:avLst/>
          </a:prstGeom>
          <a:noFill/>
        </p:spPr>
        <p:txBody>
          <a:bodyPr wrap="square" rtlCol="0">
            <a:spAutoFit/>
          </a:bodyPr>
          <a:lstStyle/>
          <a:p>
            <a:r>
              <a:rPr lang="es-CO" sz="1176" dirty="0">
                <a:latin typeface="Helvetica" panose="020B0604020202020204" pitchFamily="34" charset="0"/>
              </a:rPr>
              <a:t>Valores =NO</a:t>
            </a:r>
          </a:p>
        </p:txBody>
      </p:sp>
      <p:sp>
        <p:nvSpPr>
          <p:cNvPr id="389" name="CuadroTexto 388"/>
          <p:cNvSpPr txBox="1"/>
          <p:nvPr/>
        </p:nvSpPr>
        <p:spPr>
          <a:xfrm>
            <a:off x="7773847" y="4942216"/>
            <a:ext cx="1396448" cy="273280"/>
          </a:xfrm>
          <a:prstGeom prst="rect">
            <a:avLst/>
          </a:prstGeom>
          <a:noFill/>
        </p:spPr>
        <p:txBody>
          <a:bodyPr wrap="square" rtlCol="0">
            <a:spAutoFit/>
          </a:bodyPr>
          <a:lstStyle/>
          <a:p>
            <a:r>
              <a:rPr lang="es-CO" sz="1176" dirty="0">
                <a:latin typeface="Helvetica" panose="020B0604020202020204" pitchFamily="34" charset="0"/>
              </a:rPr>
              <a:t>Valores = Si</a:t>
            </a:r>
          </a:p>
        </p:txBody>
      </p:sp>
      <p:cxnSp>
        <p:nvCxnSpPr>
          <p:cNvPr id="398" name="Conector: angular 397"/>
          <p:cNvCxnSpPr>
            <a:stCxn id="363" idx="3"/>
            <a:endCxn id="132" idx="1"/>
          </p:cNvCxnSpPr>
          <p:nvPr/>
        </p:nvCxnSpPr>
        <p:spPr>
          <a:xfrm flipV="1">
            <a:off x="11300704" y="3518117"/>
            <a:ext cx="1083272" cy="81954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2" name="Conector: angular 401"/>
          <p:cNvCxnSpPr>
            <a:stCxn id="326" idx="1"/>
            <a:endCxn id="119" idx="0"/>
          </p:cNvCxnSpPr>
          <p:nvPr/>
        </p:nvCxnSpPr>
        <p:spPr>
          <a:xfrm rot="10800000" flipH="1" flipV="1">
            <a:off x="8593569" y="5383803"/>
            <a:ext cx="1269432" cy="1142911"/>
          </a:xfrm>
          <a:prstGeom prst="bentConnector4">
            <a:avLst>
              <a:gd name="adj1" fmla="val -26483"/>
              <a:gd name="adj2" fmla="val 74798"/>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ítulo 6">
            <a:extLst>
              <a:ext uri="{FF2B5EF4-FFF2-40B4-BE49-F238E27FC236}">
                <a16:creationId xmlns:a16="http://schemas.microsoft.com/office/drawing/2014/main" xmlns="" id="{2396EA99-2E36-40D2-9D88-D7127B5AE182}"/>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2932515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12</a:t>
            </a:fld>
            <a:endParaRPr lang="es-CO"/>
          </a:p>
        </p:txBody>
      </p:sp>
      <p:sp>
        <p:nvSpPr>
          <p:cNvPr id="6" name="Rectángulo 5"/>
          <p:cNvSpPr/>
          <p:nvPr/>
        </p:nvSpPr>
        <p:spPr>
          <a:xfrm>
            <a:off x="4788386" y="2853360"/>
            <a:ext cx="3069462" cy="5517511"/>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9" name="CuadroTexto 8"/>
          <p:cNvSpPr txBox="1"/>
          <p:nvPr/>
        </p:nvSpPr>
        <p:spPr>
          <a:xfrm>
            <a:off x="5903771" y="2267501"/>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10" name="Rectángulo 9"/>
          <p:cNvSpPr/>
          <p:nvPr/>
        </p:nvSpPr>
        <p:spPr>
          <a:xfrm>
            <a:off x="7940477" y="2839912"/>
            <a:ext cx="9819203" cy="5530959"/>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11" name="CuadroTexto 10"/>
          <p:cNvSpPr txBox="1"/>
          <p:nvPr/>
        </p:nvSpPr>
        <p:spPr>
          <a:xfrm>
            <a:off x="12438147" y="2368648"/>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13" name="Diagrama de flujo: decisión 12"/>
          <p:cNvSpPr/>
          <p:nvPr/>
        </p:nvSpPr>
        <p:spPr>
          <a:xfrm>
            <a:off x="12609448" y="6338305"/>
            <a:ext cx="2547756" cy="797491"/>
          </a:xfrm>
          <a:prstGeom prst="flowChartDecision">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s-CO" sz="1471" dirty="0">
                <a:latin typeface="Helvetica" panose="020B0604020202020204" pitchFamily="34" charset="0"/>
              </a:rPr>
              <a:t>Debito Automático BR</a:t>
            </a:r>
          </a:p>
        </p:txBody>
      </p:sp>
      <p:sp>
        <p:nvSpPr>
          <p:cNvPr id="16" name="Rectángulo redondeado 35"/>
          <p:cNvSpPr/>
          <p:nvPr/>
        </p:nvSpPr>
        <p:spPr>
          <a:xfrm>
            <a:off x="5100638" y="3311009"/>
            <a:ext cx="2573594" cy="42812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Generación y Envío de IL</a:t>
            </a:r>
          </a:p>
        </p:txBody>
      </p:sp>
      <p:sp>
        <p:nvSpPr>
          <p:cNvPr id="32" name="Rectángulo redondeado 55"/>
          <p:cNvSpPr/>
          <p:nvPr/>
        </p:nvSpPr>
        <p:spPr>
          <a:xfrm>
            <a:off x="8737053" y="3290432"/>
            <a:ext cx="2875408" cy="47685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IL</a:t>
            </a:r>
          </a:p>
        </p:txBody>
      </p:sp>
      <p:cxnSp>
        <p:nvCxnSpPr>
          <p:cNvPr id="41" name="Conector recto de flecha 40"/>
          <p:cNvCxnSpPr>
            <a:cxnSpLocks/>
            <a:stCxn id="16" idx="3"/>
            <a:endCxn id="32" idx="1"/>
          </p:cNvCxnSpPr>
          <p:nvPr/>
        </p:nvCxnSpPr>
        <p:spPr>
          <a:xfrm>
            <a:off x="7674232" y="3525069"/>
            <a:ext cx="1062821" cy="3792"/>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86" name="CuadroTexto 85"/>
          <p:cNvSpPr txBox="1"/>
          <p:nvPr/>
        </p:nvSpPr>
        <p:spPr>
          <a:xfrm>
            <a:off x="13891308" y="7110665"/>
            <a:ext cx="1239310" cy="273280"/>
          </a:xfrm>
          <a:prstGeom prst="rect">
            <a:avLst/>
          </a:prstGeom>
          <a:noFill/>
        </p:spPr>
        <p:txBody>
          <a:bodyPr wrap="square" rtlCol="0">
            <a:spAutoFit/>
          </a:bodyPr>
          <a:lstStyle/>
          <a:p>
            <a:r>
              <a:rPr lang="es-CO" sz="1176" dirty="0">
                <a:latin typeface="Helvetica" panose="020B0604020202020204" pitchFamily="34" charset="0"/>
              </a:rPr>
              <a:t>Efectivo =NO</a:t>
            </a:r>
          </a:p>
        </p:txBody>
      </p:sp>
      <p:sp>
        <p:nvSpPr>
          <p:cNvPr id="88" name="Rectángulo redondeado 55"/>
          <p:cNvSpPr/>
          <p:nvPr/>
        </p:nvSpPr>
        <p:spPr>
          <a:xfrm>
            <a:off x="12709096" y="4167063"/>
            <a:ext cx="2348460" cy="484535"/>
          </a:xfrm>
          <a:prstGeom prst="roundRect">
            <a:avLst>
              <a:gd name="adj" fmla="val 0"/>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Selección de IL a Liquidar</a:t>
            </a:r>
          </a:p>
        </p:txBody>
      </p:sp>
      <p:cxnSp>
        <p:nvCxnSpPr>
          <p:cNvPr id="128" name="Conector recto de flecha 127"/>
          <p:cNvCxnSpPr>
            <a:stCxn id="132" idx="2"/>
            <a:endCxn id="88" idx="0"/>
          </p:cNvCxnSpPr>
          <p:nvPr/>
        </p:nvCxnSpPr>
        <p:spPr>
          <a:xfrm>
            <a:off x="13883326" y="3766193"/>
            <a:ext cx="0" cy="40087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173" name="Rectángulo redondeado 55"/>
          <p:cNvSpPr/>
          <p:nvPr/>
        </p:nvSpPr>
        <p:spPr>
          <a:xfrm>
            <a:off x="15502601" y="3259797"/>
            <a:ext cx="2071334" cy="516639"/>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Informa al Mercado</a:t>
            </a:r>
          </a:p>
        </p:txBody>
      </p:sp>
      <p:cxnSp>
        <p:nvCxnSpPr>
          <p:cNvPr id="194" name="Conector recto de flecha 193"/>
          <p:cNvCxnSpPr>
            <a:cxnSpLocks/>
            <a:stCxn id="120" idx="1"/>
            <a:endCxn id="126" idx="3"/>
          </p:cNvCxnSpPr>
          <p:nvPr/>
        </p:nvCxnSpPr>
        <p:spPr>
          <a:xfrm flipH="1">
            <a:off x="7674231" y="7758301"/>
            <a:ext cx="1109804" cy="8123"/>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204" name="Marcador de contenido 6"/>
          <p:cNvSpPr>
            <a:spLocks noGrp="1"/>
          </p:cNvSpPr>
          <p:nvPr>
            <p:ph idx="1"/>
          </p:nvPr>
        </p:nvSpPr>
        <p:spPr>
          <a:xfrm>
            <a:off x="4351041" y="1616876"/>
            <a:ext cx="12162050"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sp>
        <p:nvSpPr>
          <p:cNvPr id="83" name="Rectángulo redondeado 55"/>
          <p:cNvSpPr/>
          <p:nvPr/>
        </p:nvSpPr>
        <p:spPr>
          <a:xfrm>
            <a:off x="15452248" y="4160009"/>
            <a:ext cx="2121687" cy="48672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IL Pendientes Liquidar</a:t>
            </a:r>
          </a:p>
        </p:txBody>
      </p:sp>
      <p:sp>
        <p:nvSpPr>
          <p:cNvPr id="119" name="Rectángulo redondeado 61"/>
          <p:cNvSpPr/>
          <p:nvPr/>
        </p:nvSpPr>
        <p:spPr>
          <a:xfrm>
            <a:off x="8750417" y="6526714"/>
            <a:ext cx="2875408" cy="40608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Liquidación IL </a:t>
            </a:r>
          </a:p>
        </p:txBody>
      </p:sp>
      <p:sp>
        <p:nvSpPr>
          <p:cNvPr id="120" name="Rectángulo redondeado 61"/>
          <p:cNvSpPr/>
          <p:nvPr/>
        </p:nvSpPr>
        <p:spPr>
          <a:xfrm>
            <a:off x="8784035" y="7531020"/>
            <a:ext cx="2875408" cy="45456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Detiene Liquidación</a:t>
            </a:r>
          </a:p>
        </p:txBody>
      </p:sp>
      <p:sp>
        <p:nvSpPr>
          <p:cNvPr id="125" name="Rectángulo redondeado 30"/>
          <p:cNvSpPr/>
          <p:nvPr/>
        </p:nvSpPr>
        <p:spPr>
          <a:xfrm>
            <a:off x="5061095" y="6517047"/>
            <a:ext cx="2602699" cy="406083"/>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Cumplimiento de IL</a:t>
            </a:r>
          </a:p>
        </p:txBody>
      </p:sp>
      <p:sp>
        <p:nvSpPr>
          <p:cNvPr id="126" name="Rectángulo redondeado 47"/>
          <p:cNvSpPr/>
          <p:nvPr/>
        </p:nvSpPr>
        <p:spPr>
          <a:xfrm>
            <a:off x="5061094" y="7592748"/>
            <a:ext cx="2613137" cy="347351"/>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Retardo / Incumplimiento</a:t>
            </a:r>
          </a:p>
        </p:txBody>
      </p:sp>
      <p:sp>
        <p:nvSpPr>
          <p:cNvPr id="132" name="Rectángulo redondeado 38"/>
          <p:cNvSpPr/>
          <p:nvPr/>
        </p:nvSpPr>
        <p:spPr>
          <a:xfrm>
            <a:off x="12709096" y="3270041"/>
            <a:ext cx="2348460" cy="49615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Calculo Eficiencia Efectivo</a:t>
            </a:r>
          </a:p>
        </p:txBody>
      </p:sp>
      <p:cxnSp>
        <p:nvCxnSpPr>
          <p:cNvPr id="167" name="Conector recto de flecha 166"/>
          <p:cNvCxnSpPr>
            <a:stCxn id="83" idx="1"/>
            <a:endCxn id="88" idx="3"/>
          </p:cNvCxnSpPr>
          <p:nvPr/>
        </p:nvCxnSpPr>
        <p:spPr>
          <a:xfrm flipH="1">
            <a:off x="15057556" y="4403370"/>
            <a:ext cx="394692" cy="5961"/>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02" name="Conector recto de flecha 201"/>
          <p:cNvCxnSpPr>
            <a:endCxn id="119" idx="3"/>
          </p:cNvCxnSpPr>
          <p:nvPr/>
        </p:nvCxnSpPr>
        <p:spPr>
          <a:xfrm flipH="1">
            <a:off x="11625824" y="6720090"/>
            <a:ext cx="950006" cy="9665"/>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15" name="Conector recto de flecha 214"/>
          <p:cNvCxnSpPr>
            <a:cxnSpLocks/>
            <a:stCxn id="119" idx="1"/>
            <a:endCxn id="125" idx="3"/>
          </p:cNvCxnSpPr>
          <p:nvPr/>
        </p:nvCxnSpPr>
        <p:spPr>
          <a:xfrm flipH="1" flipV="1">
            <a:off x="7663794" y="6720089"/>
            <a:ext cx="1086623" cy="9667"/>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82" name="Conector recto de flecha 281"/>
          <p:cNvCxnSpPr>
            <a:stCxn id="32" idx="2"/>
            <a:endCxn id="363" idx="0"/>
          </p:cNvCxnSpPr>
          <p:nvPr/>
        </p:nvCxnSpPr>
        <p:spPr>
          <a:xfrm>
            <a:off x="10174757" y="3767290"/>
            <a:ext cx="13365" cy="331947"/>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88" name="Conector recto de flecha 287"/>
          <p:cNvCxnSpPr>
            <a:stCxn id="88" idx="2"/>
          </p:cNvCxnSpPr>
          <p:nvPr/>
        </p:nvCxnSpPr>
        <p:spPr>
          <a:xfrm>
            <a:off x="13883326" y="4651598"/>
            <a:ext cx="0" cy="40087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289" name="Rectángulo redondeado 55"/>
          <p:cNvSpPr/>
          <p:nvPr/>
        </p:nvSpPr>
        <p:spPr>
          <a:xfrm>
            <a:off x="12822483" y="5042734"/>
            <a:ext cx="2121687" cy="48672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Generación Débitos Efectivos</a:t>
            </a:r>
          </a:p>
        </p:txBody>
      </p:sp>
      <p:cxnSp>
        <p:nvCxnSpPr>
          <p:cNvPr id="290" name="Conector recto de flecha 289"/>
          <p:cNvCxnSpPr>
            <a:stCxn id="289" idx="2"/>
            <a:endCxn id="13" idx="0"/>
          </p:cNvCxnSpPr>
          <p:nvPr/>
        </p:nvCxnSpPr>
        <p:spPr>
          <a:xfrm>
            <a:off x="13883326" y="5529456"/>
            <a:ext cx="0" cy="808849"/>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292" name="Conector recto de flecha 291"/>
          <p:cNvCxnSpPr>
            <a:stCxn id="132" idx="3"/>
            <a:endCxn id="173" idx="1"/>
          </p:cNvCxnSpPr>
          <p:nvPr/>
        </p:nvCxnSpPr>
        <p:spPr>
          <a:xfrm>
            <a:off x="15057556" y="3518117"/>
            <a:ext cx="445045" cy="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305" name="CuadroTexto 304"/>
          <p:cNvSpPr txBox="1"/>
          <p:nvPr/>
        </p:nvSpPr>
        <p:spPr>
          <a:xfrm>
            <a:off x="11784977" y="6358655"/>
            <a:ext cx="1239310" cy="273280"/>
          </a:xfrm>
          <a:prstGeom prst="rect">
            <a:avLst/>
          </a:prstGeom>
          <a:noFill/>
        </p:spPr>
        <p:txBody>
          <a:bodyPr wrap="square" rtlCol="0">
            <a:spAutoFit/>
          </a:bodyPr>
          <a:lstStyle/>
          <a:p>
            <a:r>
              <a:rPr lang="es-CO" sz="1176" dirty="0">
                <a:latin typeface="Helvetica" panose="020B0604020202020204" pitchFamily="34" charset="0"/>
              </a:rPr>
              <a:t>Efectivo =si</a:t>
            </a:r>
          </a:p>
        </p:txBody>
      </p:sp>
      <p:sp>
        <p:nvSpPr>
          <p:cNvPr id="326" name="Diagrama de flujo: decisión 325"/>
          <p:cNvSpPr/>
          <p:nvPr/>
        </p:nvSpPr>
        <p:spPr>
          <a:xfrm>
            <a:off x="8918689" y="4985058"/>
            <a:ext cx="2547756" cy="797491"/>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Repique Títulos</a:t>
            </a:r>
          </a:p>
        </p:txBody>
      </p:sp>
      <p:cxnSp>
        <p:nvCxnSpPr>
          <p:cNvPr id="329" name="Conector: angular 328"/>
          <p:cNvCxnSpPr>
            <a:stCxn id="13" idx="2"/>
            <a:endCxn id="120" idx="3"/>
          </p:cNvCxnSpPr>
          <p:nvPr/>
        </p:nvCxnSpPr>
        <p:spPr>
          <a:xfrm rot="5400000">
            <a:off x="12460132" y="6335108"/>
            <a:ext cx="622506" cy="222388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0" name="Conector: angular 339"/>
          <p:cNvCxnSpPr>
            <a:stCxn id="326" idx="3"/>
            <a:endCxn id="119" idx="0"/>
          </p:cNvCxnSpPr>
          <p:nvPr/>
        </p:nvCxnSpPr>
        <p:spPr>
          <a:xfrm flipH="1">
            <a:off x="10188121" y="5383803"/>
            <a:ext cx="1278324" cy="1142911"/>
          </a:xfrm>
          <a:prstGeom prst="bentConnector4">
            <a:avLst>
              <a:gd name="adj1" fmla="val -26298"/>
              <a:gd name="adj2" fmla="val 67444"/>
            </a:avLst>
          </a:prstGeom>
          <a:ln>
            <a:tailEnd type="triangle"/>
          </a:ln>
        </p:spPr>
        <p:style>
          <a:lnRef idx="1">
            <a:schemeClr val="accent1"/>
          </a:lnRef>
          <a:fillRef idx="0">
            <a:schemeClr val="accent1"/>
          </a:fillRef>
          <a:effectRef idx="0">
            <a:schemeClr val="accent1"/>
          </a:effectRef>
          <a:fontRef idx="minor">
            <a:schemeClr val="tx1"/>
          </a:fontRef>
        </p:style>
      </p:cxnSp>
      <p:sp>
        <p:nvSpPr>
          <p:cNvPr id="363" name="Rectángulo redondeado 55"/>
          <p:cNvSpPr/>
          <p:nvPr/>
        </p:nvSpPr>
        <p:spPr>
          <a:xfrm>
            <a:off x="8750417" y="4099237"/>
            <a:ext cx="2875408" cy="47685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Bloqueo Saldos Disponibles</a:t>
            </a:r>
          </a:p>
        </p:txBody>
      </p:sp>
      <p:cxnSp>
        <p:nvCxnSpPr>
          <p:cNvPr id="371" name="Conector recto de flecha 370"/>
          <p:cNvCxnSpPr>
            <a:stCxn id="363" idx="2"/>
            <a:endCxn id="326" idx="0"/>
          </p:cNvCxnSpPr>
          <p:nvPr/>
        </p:nvCxnSpPr>
        <p:spPr>
          <a:xfrm>
            <a:off x="10188122" y="4576094"/>
            <a:ext cx="4446" cy="408963"/>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388" name="CuadroTexto 387"/>
          <p:cNvSpPr txBox="1"/>
          <p:nvPr/>
        </p:nvSpPr>
        <p:spPr>
          <a:xfrm>
            <a:off x="8179150" y="4965556"/>
            <a:ext cx="1396448" cy="273280"/>
          </a:xfrm>
          <a:prstGeom prst="rect">
            <a:avLst/>
          </a:prstGeom>
          <a:noFill/>
        </p:spPr>
        <p:txBody>
          <a:bodyPr wrap="square" rtlCol="0">
            <a:spAutoFit/>
          </a:bodyPr>
          <a:lstStyle/>
          <a:p>
            <a:r>
              <a:rPr lang="es-CO" sz="1176" dirty="0">
                <a:latin typeface="Helvetica" panose="020B0604020202020204" pitchFamily="34" charset="0"/>
              </a:rPr>
              <a:t>Valores =NO</a:t>
            </a:r>
          </a:p>
        </p:txBody>
      </p:sp>
      <p:sp>
        <p:nvSpPr>
          <p:cNvPr id="389" name="CuadroTexto 388"/>
          <p:cNvSpPr txBox="1"/>
          <p:nvPr/>
        </p:nvSpPr>
        <p:spPr>
          <a:xfrm>
            <a:off x="11008182" y="4988055"/>
            <a:ext cx="1396448" cy="273280"/>
          </a:xfrm>
          <a:prstGeom prst="rect">
            <a:avLst/>
          </a:prstGeom>
          <a:noFill/>
        </p:spPr>
        <p:txBody>
          <a:bodyPr wrap="square" rtlCol="0">
            <a:spAutoFit/>
          </a:bodyPr>
          <a:lstStyle/>
          <a:p>
            <a:r>
              <a:rPr lang="es-CO" sz="1176" dirty="0">
                <a:latin typeface="Helvetica" panose="020B0604020202020204" pitchFamily="34" charset="0"/>
              </a:rPr>
              <a:t>Valores = Si</a:t>
            </a:r>
          </a:p>
        </p:txBody>
      </p:sp>
      <p:cxnSp>
        <p:nvCxnSpPr>
          <p:cNvPr id="398" name="Conector: angular 397"/>
          <p:cNvCxnSpPr>
            <a:stCxn id="363" idx="3"/>
            <a:endCxn id="132" idx="1"/>
          </p:cNvCxnSpPr>
          <p:nvPr/>
        </p:nvCxnSpPr>
        <p:spPr>
          <a:xfrm flipV="1">
            <a:off x="11625824" y="3518117"/>
            <a:ext cx="1083272" cy="819549"/>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CuadroTexto 46"/>
          <p:cNvSpPr txBox="1"/>
          <p:nvPr/>
        </p:nvSpPr>
        <p:spPr>
          <a:xfrm>
            <a:off x="5592017" y="4158133"/>
            <a:ext cx="1236236" cy="590290"/>
          </a:xfrm>
          <a:prstGeom prst="rect">
            <a:avLst/>
          </a:prstGeom>
          <a:noFill/>
        </p:spPr>
        <p:txBody>
          <a:bodyPr wrap="none" rtlCol="0">
            <a:spAutoFit/>
          </a:bodyPr>
          <a:lstStyle/>
          <a:p>
            <a:pPr algn="ctr"/>
            <a:r>
              <a:rPr lang="es-CO" sz="1618" dirty="0">
                <a:solidFill>
                  <a:schemeClr val="tx2">
                    <a:lumMod val="60000"/>
                    <a:lumOff val="40000"/>
                  </a:schemeClr>
                </a:solidFill>
                <a:latin typeface="Helvetica" panose="020B0604020202020204" pitchFamily="34" charset="0"/>
              </a:rPr>
              <a:t>2do Ciclo </a:t>
            </a:r>
          </a:p>
          <a:p>
            <a:pPr algn="ctr"/>
            <a:r>
              <a:rPr lang="es-CO" sz="1618" dirty="0">
                <a:solidFill>
                  <a:schemeClr val="tx2">
                    <a:lumMod val="60000"/>
                    <a:lumOff val="40000"/>
                  </a:schemeClr>
                </a:solidFill>
                <a:latin typeface="Helvetica" panose="020B0604020202020204" pitchFamily="34" charset="0"/>
              </a:rPr>
              <a:t>Liquidación</a:t>
            </a:r>
          </a:p>
        </p:txBody>
      </p:sp>
      <p:cxnSp>
        <p:nvCxnSpPr>
          <p:cNvPr id="52" name="Conector recto de flecha 51"/>
          <p:cNvCxnSpPr/>
          <p:nvPr/>
        </p:nvCxnSpPr>
        <p:spPr>
          <a:xfrm flipH="1" flipV="1">
            <a:off x="7674233" y="5359923"/>
            <a:ext cx="1202718" cy="6227"/>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53" name="Rectángulo redondeado 37"/>
          <p:cNvSpPr/>
          <p:nvPr/>
        </p:nvSpPr>
        <p:spPr>
          <a:xfrm>
            <a:off x="5061095" y="5096540"/>
            <a:ext cx="2587633" cy="51833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Gestión de Retardos Títulos</a:t>
            </a:r>
          </a:p>
        </p:txBody>
      </p:sp>
      <p:sp>
        <p:nvSpPr>
          <p:cNvPr id="54" name="Título 6">
            <a:extLst>
              <a:ext uri="{FF2B5EF4-FFF2-40B4-BE49-F238E27FC236}">
                <a16:creationId xmlns:a16="http://schemas.microsoft.com/office/drawing/2014/main" xmlns="" id="{E655EEF3-5AC8-4E46-87C0-B839EA2E5D80}"/>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3805937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13</a:t>
            </a:fld>
            <a:endParaRPr lang="es-CO"/>
          </a:p>
        </p:txBody>
      </p:sp>
      <p:sp>
        <p:nvSpPr>
          <p:cNvPr id="204" name="Marcador de contenido 6"/>
          <p:cNvSpPr>
            <a:spLocks noGrp="1"/>
          </p:cNvSpPr>
          <p:nvPr>
            <p:ph idx="1"/>
          </p:nvPr>
        </p:nvSpPr>
        <p:spPr>
          <a:xfrm>
            <a:off x="4396492" y="1658727"/>
            <a:ext cx="12337558"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pic>
        <p:nvPicPr>
          <p:cNvPr id="46" name="Imagen 45"/>
          <p:cNvPicPr>
            <a:picLocks noChangeAspect="1"/>
          </p:cNvPicPr>
          <p:nvPr/>
        </p:nvPicPr>
        <p:blipFill>
          <a:blip r:embed="rId2"/>
          <a:stretch>
            <a:fillRect/>
          </a:stretch>
        </p:blipFill>
        <p:spPr>
          <a:xfrm>
            <a:off x="9732990" y="7761389"/>
            <a:ext cx="3138364" cy="840656"/>
          </a:xfrm>
          <a:prstGeom prst="rect">
            <a:avLst/>
          </a:prstGeom>
        </p:spPr>
      </p:pic>
      <p:pic>
        <p:nvPicPr>
          <p:cNvPr id="47" name="Imagen 46"/>
          <p:cNvPicPr>
            <a:picLocks noChangeAspect="1"/>
          </p:cNvPicPr>
          <p:nvPr/>
        </p:nvPicPr>
        <p:blipFill>
          <a:blip r:embed="rId3"/>
          <a:stretch>
            <a:fillRect/>
          </a:stretch>
        </p:blipFill>
        <p:spPr>
          <a:xfrm>
            <a:off x="6093937" y="2526244"/>
            <a:ext cx="9676622" cy="2820867"/>
          </a:xfrm>
          <a:prstGeom prst="rect">
            <a:avLst/>
          </a:prstGeom>
        </p:spPr>
      </p:pic>
      <p:pic>
        <p:nvPicPr>
          <p:cNvPr id="48" name="Imagen 47"/>
          <p:cNvPicPr>
            <a:picLocks noChangeAspect="1"/>
          </p:cNvPicPr>
          <p:nvPr/>
        </p:nvPicPr>
        <p:blipFill>
          <a:blip r:embed="rId4"/>
          <a:stretch>
            <a:fillRect/>
          </a:stretch>
        </p:blipFill>
        <p:spPr>
          <a:xfrm>
            <a:off x="6093937" y="5497669"/>
            <a:ext cx="9676622" cy="2036256"/>
          </a:xfrm>
          <a:prstGeom prst="rect">
            <a:avLst/>
          </a:prstGeom>
        </p:spPr>
      </p:pic>
      <p:sp>
        <p:nvSpPr>
          <p:cNvPr id="49" name="Marco 48"/>
          <p:cNvSpPr/>
          <p:nvPr/>
        </p:nvSpPr>
        <p:spPr>
          <a:xfrm>
            <a:off x="13563747" y="2914152"/>
            <a:ext cx="2206813" cy="4619772"/>
          </a:xfrm>
          <a:prstGeom prst="frame">
            <a:avLst>
              <a:gd name="adj1" fmla="val 3094"/>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solidFill>
                <a:schemeClr val="tx1"/>
              </a:solidFill>
            </a:endParaRPr>
          </a:p>
        </p:txBody>
      </p:sp>
      <p:cxnSp>
        <p:nvCxnSpPr>
          <p:cNvPr id="50" name="Conector recto de flecha 49"/>
          <p:cNvCxnSpPr>
            <a:stCxn id="49" idx="2"/>
            <a:endCxn id="46" idx="3"/>
          </p:cNvCxnSpPr>
          <p:nvPr/>
        </p:nvCxnSpPr>
        <p:spPr>
          <a:xfrm flipH="1">
            <a:off x="12871355" y="7533925"/>
            <a:ext cx="1795799" cy="647793"/>
          </a:xfrm>
          <a:prstGeom prst="straightConnector1">
            <a:avLst/>
          </a:prstGeom>
          <a:ln w="508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1" name="CuadroTexto 50"/>
          <p:cNvSpPr txBox="1"/>
          <p:nvPr/>
        </p:nvSpPr>
        <p:spPr>
          <a:xfrm>
            <a:off x="13325617" y="8008048"/>
            <a:ext cx="3778107" cy="523220"/>
          </a:xfrm>
          <a:prstGeom prst="rect">
            <a:avLst/>
          </a:prstGeom>
          <a:noFill/>
        </p:spPr>
        <p:txBody>
          <a:bodyPr wrap="square" rtlCol="0">
            <a:spAutoFit/>
          </a:bodyPr>
          <a:lstStyle/>
          <a:p>
            <a:r>
              <a:rPr lang="es-CO" sz="2800" dirty="0">
                <a:latin typeface="Arial Narrow" panose="020B0606020202030204" pitchFamily="34" charset="0"/>
              </a:rPr>
              <a:t>Instrucción enviada al BR</a:t>
            </a:r>
          </a:p>
        </p:txBody>
      </p:sp>
      <p:sp>
        <p:nvSpPr>
          <p:cNvPr id="14" name="Título 6">
            <a:extLst>
              <a:ext uri="{FF2B5EF4-FFF2-40B4-BE49-F238E27FC236}">
                <a16:creationId xmlns:a16="http://schemas.microsoft.com/office/drawing/2014/main" xmlns="" id="{935C94F5-864D-4222-862E-FD7C29BF6603}"/>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405416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fade">
                                      <p:cBhvr>
                                        <p:cTn id="2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14</a:t>
            </a:fld>
            <a:endParaRPr lang="es-CO"/>
          </a:p>
        </p:txBody>
      </p:sp>
      <p:sp>
        <p:nvSpPr>
          <p:cNvPr id="204" name="Marcador de contenido 6"/>
          <p:cNvSpPr>
            <a:spLocks noGrp="1"/>
          </p:cNvSpPr>
          <p:nvPr>
            <p:ph idx="1"/>
          </p:nvPr>
        </p:nvSpPr>
        <p:spPr>
          <a:xfrm>
            <a:off x="4591722" y="1658727"/>
            <a:ext cx="12142327"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sp>
        <p:nvSpPr>
          <p:cNvPr id="6" name="Marcador de contenido 2"/>
          <p:cNvSpPr txBox="1">
            <a:spLocks/>
          </p:cNvSpPr>
          <p:nvPr/>
        </p:nvSpPr>
        <p:spPr>
          <a:xfrm>
            <a:off x="4591723" y="2339462"/>
            <a:ext cx="11598196" cy="7356400"/>
          </a:xfrm>
          <a:prstGeom prst="rect">
            <a:avLst/>
          </a:prstGeom>
        </p:spPr>
        <p:txBody>
          <a:bodyPr vert="horz" lIns="134472" tIns="67236" rIns="134472" bIns="67236" rtlCol="0">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lang="es-ES" sz="2400" b="1" i="1" kern="1200">
                <a:solidFill>
                  <a:srgbClr val="C00000"/>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1000"/>
              </a:spcBef>
              <a:buFont typeface="Arial Narrow" panose="020B0606020202030204" pitchFamily="34" charset="0"/>
              <a:buChar char="–"/>
              <a:defRPr sz="2200" b="1" kern="1200">
                <a:solidFill>
                  <a:schemeClr val="bg2">
                    <a:lumMod val="25000"/>
                  </a:schemeClr>
                </a:solidFill>
                <a:latin typeface="Arial Narrow" panose="020B0606020202030204" pitchFamily="34" charset="0"/>
                <a:ea typeface="+mn-ea"/>
                <a:cs typeface="+mn-cs"/>
              </a:defRPr>
            </a:lvl2pPr>
            <a:lvl3pPr marL="1257300" indent="-342900" algn="l" defTabSz="914400" rtl="0" eaLnBrk="1" latinLnBrk="0" hangingPunct="1">
              <a:lnSpc>
                <a:spcPct val="90000"/>
              </a:lnSpc>
              <a:spcBef>
                <a:spcPts val="1000"/>
              </a:spcBef>
              <a:buFont typeface="Arial" panose="020B0604020202020204" pitchFamily="34" charset="0"/>
              <a:buChar char="•"/>
              <a:defRPr sz="2000" b="0" kern="1200">
                <a:solidFill>
                  <a:schemeClr val="bg2">
                    <a:lumMod val="25000"/>
                  </a:schemeClr>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1000"/>
              </a:spcBef>
              <a:buFont typeface="Helvetica" panose="020B0604020202020204" pitchFamily="34" charset="0"/>
              <a:buChar char="–"/>
              <a:defRPr sz="1800" kern="1200">
                <a:solidFill>
                  <a:schemeClr val="bg2">
                    <a:lumMod val="25000"/>
                  </a:schemeClr>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1000"/>
              </a:spcBef>
              <a:buFont typeface="Helvetica" panose="020B0604020202020204" pitchFamily="34" charset="0"/>
              <a:buChar char="»"/>
              <a:defRPr sz="1600" kern="1200">
                <a:solidFill>
                  <a:schemeClr val="bg2">
                    <a:lumMod val="50000"/>
                  </a:schemeClr>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3529" dirty="0"/>
              <a:t>Caso: Puntas compradoras sin asignar</a:t>
            </a:r>
          </a:p>
        </p:txBody>
      </p:sp>
      <p:pic>
        <p:nvPicPr>
          <p:cNvPr id="8" name="Imagen 7"/>
          <p:cNvPicPr>
            <a:picLocks noChangeAspect="1"/>
          </p:cNvPicPr>
          <p:nvPr/>
        </p:nvPicPr>
        <p:blipFill>
          <a:blip r:embed="rId2"/>
          <a:stretch>
            <a:fillRect/>
          </a:stretch>
        </p:blipFill>
        <p:spPr>
          <a:xfrm>
            <a:off x="4724912" y="3038220"/>
            <a:ext cx="12074450" cy="5061095"/>
          </a:xfrm>
          <a:prstGeom prst="rect">
            <a:avLst/>
          </a:prstGeom>
        </p:spPr>
      </p:pic>
      <p:sp>
        <p:nvSpPr>
          <p:cNvPr id="2" name="Rectángulo 1"/>
          <p:cNvSpPr/>
          <p:nvPr/>
        </p:nvSpPr>
        <p:spPr>
          <a:xfrm>
            <a:off x="7254664" y="4335776"/>
            <a:ext cx="803271" cy="5529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p>
        </p:txBody>
      </p:sp>
      <p:sp>
        <p:nvSpPr>
          <p:cNvPr id="11" name="Título 6">
            <a:extLst>
              <a:ext uri="{FF2B5EF4-FFF2-40B4-BE49-F238E27FC236}">
                <a16:creationId xmlns:a16="http://schemas.microsoft.com/office/drawing/2014/main" xmlns="" id="{DE99ECA7-F7D8-4B64-8CB8-C3A4EB7762A6}"/>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65253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15</a:t>
            </a:fld>
            <a:endParaRPr lang="es-CO"/>
          </a:p>
        </p:txBody>
      </p:sp>
      <p:sp>
        <p:nvSpPr>
          <p:cNvPr id="204" name="Marcador de contenido 6"/>
          <p:cNvSpPr>
            <a:spLocks noGrp="1"/>
          </p:cNvSpPr>
          <p:nvPr>
            <p:ph idx="1"/>
          </p:nvPr>
        </p:nvSpPr>
        <p:spPr>
          <a:xfrm>
            <a:off x="4504704" y="1658727"/>
            <a:ext cx="12229346"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sp>
        <p:nvSpPr>
          <p:cNvPr id="6" name="Marcador de contenido 2"/>
          <p:cNvSpPr txBox="1">
            <a:spLocks/>
          </p:cNvSpPr>
          <p:nvPr/>
        </p:nvSpPr>
        <p:spPr>
          <a:xfrm>
            <a:off x="2827420" y="2284254"/>
            <a:ext cx="11598196" cy="7356400"/>
          </a:xfrm>
          <a:prstGeom prst="rect">
            <a:avLst/>
          </a:prstGeom>
        </p:spPr>
        <p:txBody>
          <a:bodyPr vert="horz" lIns="134472" tIns="67236" rIns="134472" bIns="67236" rtlCol="0">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lang="es-ES" sz="2400" b="1" i="1" kern="1200">
                <a:solidFill>
                  <a:srgbClr val="C00000"/>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1000"/>
              </a:spcBef>
              <a:buFont typeface="Arial Narrow" panose="020B0606020202030204" pitchFamily="34" charset="0"/>
              <a:buChar char="–"/>
              <a:defRPr sz="2200" b="1" kern="1200">
                <a:solidFill>
                  <a:schemeClr val="bg2">
                    <a:lumMod val="25000"/>
                  </a:schemeClr>
                </a:solidFill>
                <a:latin typeface="Arial Narrow" panose="020B0606020202030204" pitchFamily="34" charset="0"/>
                <a:ea typeface="+mn-ea"/>
                <a:cs typeface="+mn-cs"/>
              </a:defRPr>
            </a:lvl2pPr>
            <a:lvl3pPr marL="1257300" indent="-342900" algn="l" defTabSz="914400" rtl="0" eaLnBrk="1" latinLnBrk="0" hangingPunct="1">
              <a:lnSpc>
                <a:spcPct val="90000"/>
              </a:lnSpc>
              <a:spcBef>
                <a:spcPts val="1000"/>
              </a:spcBef>
              <a:buFont typeface="Arial" panose="020B0604020202020204" pitchFamily="34" charset="0"/>
              <a:buChar char="•"/>
              <a:defRPr sz="2000" b="0" kern="1200">
                <a:solidFill>
                  <a:schemeClr val="bg2">
                    <a:lumMod val="25000"/>
                  </a:schemeClr>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1000"/>
              </a:spcBef>
              <a:buFont typeface="Helvetica" panose="020B0604020202020204" pitchFamily="34" charset="0"/>
              <a:buChar char="–"/>
              <a:defRPr sz="1800" kern="1200">
                <a:solidFill>
                  <a:schemeClr val="bg2">
                    <a:lumMod val="25000"/>
                  </a:schemeClr>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1000"/>
              </a:spcBef>
              <a:buFont typeface="Helvetica" panose="020B0604020202020204" pitchFamily="34" charset="0"/>
              <a:buChar char="»"/>
              <a:defRPr sz="1600" kern="1200">
                <a:solidFill>
                  <a:schemeClr val="bg2">
                    <a:lumMod val="50000"/>
                  </a:schemeClr>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CO" sz="3529" dirty="0"/>
          </a:p>
        </p:txBody>
      </p:sp>
      <p:pic>
        <p:nvPicPr>
          <p:cNvPr id="8" name="Imagen 7"/>
          <p:cNvPicPr>
            <a:picLocks noChangeAspect="1"/>
          </p:cNvPicPr>
          <p:nvPr/>
        </p:nvPicPr>
        <p:blipFill>
          <a:blip r:embed="rId2"/>
          <a:stretch>
            <a:fillRect/>
          </a:stretch>
        </p:blipFill>
        <p:spPr>
          <a:xfrm>
            <a:off x="4504704" y="3146008"/>
            <a:ext cx="12823928" cy="5375245"/>
          </a:xfrm>
          <a:prstGeom prst="rect">
            <a:avLst/>
          </a:prstGeom>
        </p:spPr>
      </p:pic>
      <p:sp>
        <p:nvSpPr>
          <p:cNvPr id="9" name="Marcador de contenido 2"/>
          <p:cNvSpPr txBox="1">
            <a:spLocks/>
          </p:cNvSpPr>
          <p:nvPr/>
        </p:nvSpPr>
        <p:spPr>
          <a:xfrm>
            <a:off x="4504704" y="2339462"/>
            <a:ext cx="11598196" cy="7356400"/>
          </a:xfrm>
          <a:prstGeom prst="rect">
            <a:avLst/>
          </a:prstGeom>
        </p:spPr>
        <p:txBody>
          <a:bodyPr vert="horz" lIns="134472" tIns="67236" rIns="134472" bIns="67236" rtlCol="0">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lang="es-ES" sz="2400" b="1" i="1" kern="1200">
                <a:solidFill>
                  <a:srgbClr val="C00000"/>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1000"/>
              </a:spcBef>
              <a:buFont typeface="Arial Narrow" panose="020B0606020202030204" pitchFamily="34" charset="0"/>
              <a:buChar char="–"/>
              <a:defRPr sz="2200" b="1" kern="1200">
                <a:solidFill>
                  <a:schemeClr val="bg2">
                    <a:lumMod val="25000"/>
                  </a:schemeClr>
                </a:solidFill>
                <a:latin typeface="Arial Narrow" panose="020B0606020202030204" pitchFamily="34" charset="0"/>
                <a:ea typeface="+mn-ea"/>
                <a:cs typeface="+mn-cs"/>
              </a:defRPr>
            </a:lvl2pPr>
            <a:lvl3pPr marL="1257300" indent="-342900" algn="l" defTabSz="914400" rtl="0" eaLnBrk="1" latinLnBrk="0" hangingPunct="1">
              <a:lnSpc>
                <a:spcPct val="90000"/>
              </a:lnSpc>
              <a:spcBef>
                <a:spcPts val="1000"/>
              </a:spcBef>
              <a:buFont typeface="Arial" panose="020B0604020202020204" pitchFamily="34" charset="0"/>
              <a:buChar char="•"/>
              <a:defRPr sz="2000" b="0" kern="1200">
                <a:solidFill>
                  <a:schemeClr val="bg2">
                    <a:lumMod val="25000"/>
                  </a:schemeClr>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1000"/>
              </a:spcBef>
              <a:buFont typeface="Helvetica" panose="020B0604020202020204" pitchFamily="34" charset="0"/>
              <a:buChar char="–"/>
              <a:defRPr sz="1800" kern="1200">
                <a:solidFill>
                  <a:schemeClr val="bg2">
                    <a:lumMod val="25000"/>
                  </a:schemeClr>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1000"/>
              </a:spcBef>
              <a:buFont typeface="Helvetica" panose="020B0604020202020204" pitchFamily="34" charset="0"/>
              <a:buChar char="»"/>
              <a:defRPr sz="1600" kern="1200">
                <a:solidFill>
                  <a:schemeClr val="bg2">
                    <a:lumMod val="50000"/>
                  </a:schemeClr>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3529" dirty="0"/>
              <a:t>Caso: Puntas compradoras sin asignar</a:t>
            </a:r>
          </a:p>
        </p:txBody>
      </p:sp>
      <p:sp>
        <p:nvSpPr>
          <p:cNvPr id="11" name="Título 6">
            <a:extLst>
              <a:ext uri="{FF2B5EF4-FFF2-40B4-BE49-F238E27FC236}">
                <a16:creationId xmlns:a16="http://schemas.microsoft.com/office/drawing/2014/main" xmlns="" id="{07558237-E8AF-4967-932F-3315160C1A84}"/>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3156996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696913" y="9290510"/>
            <a:ext cx="4200525" cy="538163"/>
          </a:xfrm>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16</a:t>
            </a:fld>
            <a:endParaRPr lang="es-CO"/>
          </a:p>
        </p:txBody>
      </p:sp>
      <p:sp>
        <p:nvSpPr>
          <p:cNvPr id="204" name="Marcador de contenido 6"/>
          <p:cNvSpPr>
            <a:spLocks noGrp="1"/>
          </p:cNvSpPr>
          <p:nvPr>
            <p:ph idx="1"/>
          </p:nvPr>
        </p:nvSpPr>
        <p:spPr>
          <a:xfrm>
            <a:off x="4396492" y="1658727"/>
            <a:ext cx="12337558"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pic>
        <p:nvPicPr>
          <p:cNvPr id="8" name="Imagen 7"/>
          <p:cNvPicPr>
            <a:picLocks noChangeAspect="1"/>
          </p:cNvPicPr>
          <p:nvPr/>
        </p:nvPicPr>
        <p:blipFill>
          <a:blip r:embed="rId2"/>
          <a:stretch>
            <a:fillRect/>
          </a:stretch>
        </p:blipFill>
        <p:spPr>
          <a:xfrm>
            <a:off x="5775839" y="3331308"/>
            <a:ext cx="4726226" cy="2652736"/>
          </a:xfrm>
          <a:prstGeom prst="rect">
            <a:avLst/>
          </a:prstGeom>
        </p:spPr>
      </p:pic>
      <p:pic>
        <p:nvPicPr>
          <p:cNvPr id="9" name="Imagen 8"/>
          <p:cNvPicPr>
            <a:picLocks noChangeAspect="1"/>
          </p:cNvPicPr>
          <p:nvPr/>
        </p:nvPicPr>
        <p:blipFill>
          <a:blip r:embed="rId3"/>
          <a:stretch>
            <a:fillRect/>
          </a:stretch>
        </p:blipFill>
        <p:spPr>
          <a:xfrm>
            <a:off x="5775839" y="6374355"/>
            <a:ext cx="4726226" cy="821975"/>
          </a:xfrm>
          <a:prstGeom prst="rect">
            <a:avLst/>
          </a:prstGeom>
        </p:spPr>
      </p:pic>
      <p:sp>
        <p:nvSpPr>
          <p:cNvPr id="10" name="CuadroTexto 9"/>
          <p:cNvSpPr txBox="1"/>
          <p:nvPr/>
        </p:nvSpPr>
        <p:spPr>
          <a:xfrm>
            <a:off x="10502066" y="6513773"/>
            <a:ext cx="5697888" cy="646331"/>
          </a:xfrm>
          <a:prstGeom prst="rect">
            <a:avLst/>
          </a:prstGeom>
          <a:noFill/>
        </p:spPr>
        <p:txBody>
          <a:bodyPr wrap="square" rtlCol="0">
            <a:spAutoFit/>
          </a:bodyPr>
          <a:lstStyle/>
          <a:p>
            <a:r>
              <a:rPr lang="es-CO" sz="3600" dirty="0">
                <a:latin typeface="Arial Narrow" panose="020B0606020202030204" pitchFamily="34" charset="0"/>
              </a:rPr>
              <a:t>Faltan por recaudar 37.821.938</a:t>
            </a:r>
          </a:p>
        </p:txBody>
      </p:sp>
      <p:sp>
        <p:nvSpPr>
          <p:cNvPr id="11" name="CuadroTexto 10"/>
          <p:cNvSpPr txBox="1"/>
          <p:nvPr/>
        </p:nvSpPr>
        <p:spPr>
          <a:xfrm>
            <a:off x="5775839" y="7768017"/>
            <a:ext cx="11598196" cy="523220"/>
          </a:xfrm>
          <a:prstGeom prst="rect">
            <a:avLst/>
          </a:prstGeom>
          <a:noFill/>
        </p:spPr>
        <p:txBody>
          <a:bodyPr wrap="square" rtlCol="0">
            <a:spAutoFit/>
          </a:bodyPr>
          <a:lstStyle/>
          <a:p>
            <a:r>
              <a:rPr lang="es-CO" sz="2800" dirty="0">
                <a:latin typeface="Arial Narrow" panose="020B0606020202030204" pitchFamily="34" charset="0"/>
              </a:rPr>
              <a:t>Se afectará al Miembro que más efectivo deba recibir sin cambiar su signo en el neto</a:t>
            </a:r>
          </a:p>
        </p:txBody>
      </p:sp>
      <p:sp>
        <p:nvSpPr>
          <p:cNvPr id="12" name="Marco 11"/>
          <p:cNvSpPr/>
          <p:nvPr/>
        </p:nvSpPr>
        <p:spPr>
          <a:xfrm>
            <a:off x="5775839" y="5150984"/>
            <a:ext cx="4726226" cy="478303"/>
          </a:xfrm>
          <a:prstGeom prst="fram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solidFill>
                <a:schemeClr val="tx1"/>
              </a:solidFill>
            </a:endParaRPr>
          </a:p>
        </p:txBody>
      </p:sp>
      <p:sp>
        <p:nvSpPr>
          <p:cNvPr id="13" name="Marcador de contenido 2"/>
          <p:cNvSpPr txBox="1">
            <a:spLocks/>
          </p:cNvSpPr>
          <p:nvPr/>
        </p:nvSpPr>
        <p:spPr>
          <a:xfrm>
            <a:off x="4396492" y="2342124"/>
            <a:ext cx="11598196" cy="7356400"/>
          </a:xfrm>
          <a:prstGeom prst="rect">
            <a:avLst/>
          </a:prstGeom>
        </p:spPr>
        <p:txBody>
          <a:bodyPr vert="horz" lIns="134472" tIns="67236" rIns="134472" bIns="67236" rtlCol="0">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lang="es-ES" sz="2400" b="1" i="1" kern="1200">
                <a:solidFill>
                  <a:srgbClr val="C00000"/>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1000"/>
              </a:spcBef>
              <a:buFont typeface="Arial Narrow" panose="020B0606020202030204" pitchFamily="34" charset="0"/>
              <a:buChar char="–"/>
              <a:defRPr sz="2200" b="1" kern="1200">
                <a:solidFill>
                  <a:schemeClr val="bg2">
                    <a:lumMod val="25000"/>
                  </a:schemeClr>
                </a:solidFill>
                <a:latin typeface="Arial Narrow" panose="020B0606020202030204" pitchFamily="34" charset="0"/>
                <a:ea typeface="+mn-ea"/>
                <a:cs typeface="+mn-cs"/>
              </a:defRPr>
            </a:lvl2pPr>
            <a:lvl3pPr marL="1257300" indent="-342900" algn="l" defTabSz="914400" rtl="0" eaLnBrk="1" latinLnBrk="0" hangingPunct="1">
              <a:lnSpc>
                <a:spcPct val="90000"/>
              </a:lnSpc>
              <a:spcBef>
                <a:spcPts val="1000"/>
              </a:spcBef>
              <a:buFont typeface="Arial" panose="020B0604020202020204" pitchFamily="34" charset="0"/>
              <a:buChar char="•"/>
              <a:defRPr sz="2000" b="0" kern="1200">
                <a:solidFill>
                  <a:schemeClr val="bg2">
                    <a:lumMod val="25000"/>
                  </a:schemeClr>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1000"/>
              </a:spcBef>
              <a:buFont typeface="Helvetica" panose="020B0604020202020204" pitchFamily="34" charset="0"/>
              <a:buChar char="–"/>
              <a:defRPr sz="1800" kern="1200">
                <a:solidFill>
                  <a:schemeClr val="bg2">
                    <a:lumMod val="25000"/>
                  </a:schemeClr>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1000"/>
              </a:spcBef>
              <a:buFont typeface="Helvetica" panose="020B0604020202020204" pitchFamily="34" charset="0"/>
              <a:buChar char="»"/>
              <a:defRPr sz="1600" kern="1200">
                <a:solidFill>
                  <a:schemeClr val="bg2">
                    <a:lumMod val="50000"/>
                  </a:schemeClr>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3529" dirty="0"/>
              <a:t>Caso: Puntas compradoras sin asignar</a:t>
            </a:r>
          </a:p>
        </p:txBody>
      </p:sp>
      <p:sp>
        <p:nvSpPr>
          <p:cNvPr id="14" name="Título 6">
            <a:extLst>
              <a:ext uri="{FF2B5EF4-FFF2-40B4-BE49-F238E27FC236}">
                <a16:creationId xmlns:a16="http://schemas.microsoft.com/office/drawing/2014/main" xmlns="" id="{448A7171-0924-4137-A397-E2D0BC65DFB6}"/>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309322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17</a:t>
            </a:fld>
            <a:endParaRPr lang="es-CO"/>
          </a:p>
        </p:txBody>
      </p:sp>
      <p:sp>
        <p:nvSpPr>
          <p:cNvPr id="204" name="Marcador de contenido 6"/>
          <p:cNvSpPr>
            <a:spLocks noGrp="1"/>
          </p:cNvSpPr>
          <p:nvPr>
            <p:ph idx="1"/>
          </p:nvPr>
        </p:nvSpPr>
        <p:spPr>
          <a:xfrm>
            <a:off x="4396492" y="1658727"/>
            <a:ext cx="14999478"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pic>
        <p:nvPicPr>
          <p:cNvPr id="8" name="Imagen 7"/>
          <p:cNvPicPr>
            <a:picLocks noChangeAspect="1"/>
          </p:cNvPicPr>
          <p:nvPr/>
        </p:nvPicPr>
        <p:blipFill>
          <a:blip r:embed="rId2"/>
          <a:stretch>
            <a:fillRect/>
          </a:stretch>
        </p:blipFill>
        <p:spPr>
          <a:xfrm>
            <a:off x="4969790" y="3290864"/>
            <a:ext cx="12346958" cy="5175320"/>
          </a:xfrm>
          <a:prstGeom prst="rect">
            <a:avLst/>
          </a:prstGeom>
        </p:spPr>
      </p:pic>
      <p:sp>
        <p:nvSpPr>
          <p:cNvPr id="9" name="Marcador de contenido 2"/>
          <p:cNvSpPr txBox="1">
            <a:spLocks/>
          </p:cNvSpPr>
          <p:nvPr/>
        </p:nvSpPr>
        <p:spPr>
          <a:xfrm>
            <a:off x="4396492" y="2339462"/>
            <a:ext cx="11598196" cy="7356400"/>
          </a:xfrm>
          <a:prstGeom prst="rect">
            <a:avLst/>
          </a:prstGeom>
        </p:spPr>
        <p:txBody>
          <a:bodyPr vert="horz" lIns="134472" tIns="67236" rIns="134472" bIns="67236" rtlCol="0">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lang="es-ES" sz="2400" b="1" i="1" kern="1200">
                <a:solidFill>
                  <a:srgbClr val="C00000"/>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1000"/>
              </a:spcBef>
              <a:buFont typeface="Arial Narrow" panose="020B0606020202030204" pitchFamily="34" charset="0"/>
              <a:buChar char="–"/>
              <a:defRPr sz="2200" b="1" kern="1200">
                <a:solidFill>
                  <a:schemeClr val="bg2">
                    <a:lumMod val="25000"/>
                  </a:schemeClr>
                </a:solidFill>
                <a:latin typeface="Arial Narrow" panose="020B0606020202030204" pitchFamily="34" charset="0"/>
                <a:ea typeface="+mn-ea"/>
                <a:cs typeface="+mn-cs"/>
              </a:defRPr>
            </a:lvl2pPr>
            <a:lvl3pPr marL="1257300" indent="-342900" algn="l" defTabSz="914400" rtl="0" eaLnBrk="1" latinLnBrk="0" hangingPunct="1">
              <a:lnSpc>
                <a:spcPct val="90000"/>
              </a:lnSpc>
              <a:spcBef>
                <a:spcPts val="1000"/>
              </a:spcBef>
              <a:buFont typeface="Arial" panose="020B0604020202020204" pitchFamily="34" charset="0"/>
              <a:buChar char="•"/>
              <a:defRPr sz="2000" b="0" kern="1200">
                <a:solidFill>
                  <a:schemeClr val="bg2">
                    <a:lumMod val="25000"/>
                  </a:schemeClr>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1000"/>
              </a:spcBef>
              <a:buFont typeface="Helvetica" panose="020B0604020202020204" pitchFamily="34" charset="0"/>
              <a:buChar char="–"/>
              <a:defRPr sz="1800" kern="1200">
                <a:solidFill>
                  <a:schemeClr val="bg2">
                    <a:lumMod val="25000"/>
                  </a:schemeClr>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1000"/>
              </a:spcBef>
              <a:buFont typeface="Helvetica" panose="020B0604020202020204" pitchFamily="34" charset="0"/>
              <a:buChar char="»"/>
              <a:defRPr sz="1600" kern="1200">
                <a:solidFill>
                  <a:schemeClr val="bg2">
                    <a:lumMod val="50000"/>
                  </a:schemeClr>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3529" dirty="0"/>
              <a:t>Caso: Puntas compradoras sin asignar</a:t>
            </a:r>
          </a:p>
        </p:txBody>
      </p:sp>
      <p:sp>
        <p:nvSpPr>
          <p:cNvPr id="10" name="Título 6">
            <a:extLst>
              <a:ext uri="{FF2B5EF4-FFF2-40B4-BE49-F238E27FC236}">
                <a16:creationId xmlns:a16="http://schemas.microsoft.com/office/drawing/2014/main" xmlns="" id="{631EB062-3A9D-4828-815D-41D0BE737A0E}"/>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2824494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a:xfrm>
            <a:off x="920433" y="9347200"/>
            <a:ext cx="4200525" cy="538163"/>
          </a:xfrm>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18</a:t>
            </a:fld>
            <a:endParaRPr lang="es-CO"/>
          </a:p>
        </p:txBody>
      </p:sp>
      <p:sp>
        <p:nvSpPr>
          <p:cNvPr id="204" name="Marcador de contenido 6"/>
          <p:cNvSpPr>
            <a:spLocks noGrp="1"/>
          </p:cNvSpPr>
          <p:nvPr>
            <p:ph idx="1"/>
          </p:nvPr>
        </p:nvSpPr>
        <p:spPr>
          <a:xfrm>
            <a:off x="4396492" y="1658727"/>
            <a:ext cx="14552438"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pic>
        <p:nvPicPr>
          <p:cNvPr id="8" name="Imagen 7"/>
          <p:cNvPicPr>
            <a:picLocks noChangeAspect="1"/>
          </p:cNvPicPr>
          <p:nvPr/>
        </p:nvPicPr>
        <p:blipFill>
          <a:blip r:embed="rId2"/>
          <a:stretch>
            <a:fillRect/>
          </a:stretch>
        </p:blipFill>
        <p:spPr>
          <a:xfrm>
            <a:off x="5365182" y="3969536"/>
            <a:ext cx="7061318" cy="2652736"/>
          </a:xfrm>
          <a:prstGeom prst="rect">
            <a:avLst/>
          </a:prstGeom>
        </p:spPr>
      </p:pic>
      <p:sp>
        <p:nvSpPr>
          <p:cNvPr id="9" name="CuadroTexto 8"/>
          <p:cNvSpPr txBox="1"/>
          <p:nvPr/>
        </p:nvSpPr>
        <p:spPr>
          <a:xfrm>
            <a:off x="12903200" y="6622272"/>
            <a:ext cx="4367153" cy="1077218"/>
          </a:xfrm>
          <a:prstGeom prst="rect">
            <a:avLst/>
          </a:prstGeom>
          <a:noFill/>
        </p:spPr>
        <p:txBody>
          <a:bodyPr wrap="square" rtlCol="0">
            <a:spAutoFit/>
          </a:bodyPr>
          <a:lstStyle/>
          <a:p>
            <a:r>
              <a:rPr lang="es-CO" dirty="0">
                <a:latin typeface="Arial Narrow" panose="020B0606020202030204" pitchFamily="34" charset="0"/>
              </a:rPr>
              <a:t>Sobran en la cuenta  4.179.329</a:t>
            </a:r>
          </a:p>
        </p:txBody>
      </p:sp>
      <p:pic>
        <p:nvPicPr>
          <p:cNvPr id="10" name="Imagen 9"/>
          <p:cNvPicPr>
            <a:picLocks noChangeAspect="1"/>
          </p:cNvPicPr>
          <p:nvPr/>
        </p:nvPicPr>
        <p:blipFill>
          <a:blip r:embed="rId3"/>
          <a:stretch>
            <a:fillRect/>
          </a:stretch>
        </p:blipFill>
        <p:spPr>
          <a:xfrm>
            <a:off x="5365182" y="6897358"/>
            <a:ext cx="7061318" cy="821975"/>
          </a:xfrm>
          <a:prstGeom prst="rect">
            <a:avLst/>
          </a:prstGeom>
        </p:spPr>
      </p:pic>
      <p:sp>
        <p:nvSpPr>
          <p:cNvPr id="11" name="Marcador de contenido 2"/>
          <p:cNvSpPr txBox="1">
            <a:spLocks/>
          </p:cNvSpPr>
          <p:nvPr/>
        </p:nvSpPr>
        <p:spPr>
          <a:xfrm>
            <a:off x="4396492" y="2362444"/>
            <a:ext cx="11598196" cy="7356400"/>
          </a:xfrm>
          <a:prstGeom prst="rect">
            <a:avLst/>
          </a:prstGeom>
        </p:spPr>
        <p:txBody>
          <a:bodyPr vert="horz" lIns="134472" tIns="67236" rIns="134472" bIns="67236" rtlCol="0">
            <a:normAutofit/>
          </a:bodyPr>
          <a:lstStyle>
            <a:lvl1pPr marL="342900" indent="-342900" algn="l" defTabSz="914400" rtl="0" eaLnBrk="1" latinLnBrk="0" hangingPunct="1">
              <a:lnSpc>
                <a:spcPct val="90000"/>
              </a:lnSpc>
              <a:spcBef>
                <a:spcPts val="1000"/>
              </a:spcBef>
              <a:buFont typeface="Arial" panose="020B0604020202020204" pitchFamily="34" charset="0"/>
              <a:buChar char="•"/>
              <a:defRPr lang="es-ES" sz="2400" b="1" i="1" kern="1200">
                <a:solidFill>
                  <a:srgbClr val="C00000"/>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1000"/>
              </a:spcBef>
              <a:buFont typeface="Arial Narrow" panose="020B0606020202030204" pitchFamily="34" charset="0"/>
              <a:buChar char="–"/>
              <a:defRPr sz="2200" b="1" kern="1200">
                <a:solidFill>
                  <a:schemeClr val="bg2">
                    <a:lumMod val="25000"/>
                  </a:schemeClr>
                </a:solidFill>
                <a:latin typeface="Arial Narrow" panose="020B0606020202030204" pitchFamily="34" charset="0"/>
                <a:ea typeface="+mn-ea"/>
                <a:cs typeface="+mn-cs"/>
              </a:defRPr>
            </a:lvl2pPr>
            <a:lvl3pPr marL="1257300" indent="-342900" algn="l" defTabSz="914400" rtl="0" eaLnBrk="1" latinLnBrk="0" hangingPunct="1">
              <a:lnSpc>
                <a:spcPct val="90000"/>
              </a:lnSpc>
              <a:spcBef>
                <a:spcPts val="1000"/>
              </a:spcBef>
              <a:buFont typeface="Arial" panose="020B0604020202020204" pitchFamily="34" charset="0"/>
              <a:buChar char="•"/>
              <a:defRPr sz="2000" b="0" kern="1200">
                <a:solidFill>
                  <a:schemeClr val="bg2">
                    <a:lumMod val="25000"/>
                  </a:schemeClr>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1000"/>
              </a:spcBef>
              <a:buFont typeface="Helvetica" panose="020B0604020202020204" pitchFamily="34" charset="0"/>
              <a:buChar char="–"/>
              <a:defRPr sz="1800" kern="1200">
                <a:solidFill>
                  <a:schemeClr val="bg2">
                    <a:lumMod val="25000"/>
                  </a:schemeClr>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1000"/>
              </a:spcBef>
              <a:buFont typeface="Helvetica" panose="020B0604020202020204" pitchFamily="34" charset="0"/>
              <a:buChar char="»"/>
              <a:defRPr sz="1600" kern="1200">
                <a:solidFill>
                  <a:schemeClr val="bg2">
                    <a:lumMod val="50000"/>
                  </a:schemeClr>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sz="3529" dirty="0"/>
              <a:t>Caso: Puntas compradoras sin asignar</a:t>
            </a:r>
          </a:p>
        </p:txBody>
      </p:sp>
      <p:sp>
        <p:nvSpPr>
          <p:cNvPr id="12" name="Título 6">
            <a:extLst>
              <a:ext uri="{FF2B5EF4-FFF2-40B4-BE49-F238E27FC236}">
                <a16:creationId xmlns:a16="http://schemas.microsoft.com/office/drawing/2014/main" xmlns="" id="{A4C83A66-BF35-42D6-82D2-5C4230804A13}"/>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425170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DCC6809-B273-4387-BDBA-A9E4FBAD742A}" type="datetime1">
              <a:rPr lang="es-CO" smtClean="0"/>
              <a:t>06/03/2018</a:t>
            </a:fld>
            <a:endParaRPr lang="es-CO"/>
          </a:p>
        </p:txBody>
      </p:sp>
      <p:sp>
        <p:nvSpPr>
          <p:cNvPr id="5" name="Marcador de número de diapositiva 4"/>
          <p:cNvSpPr>
            <a:spLocks noGrp="1"/>
          </p:cNvSpPr>
          <p:nvPr>
            <p:ph type="sldNum" sz="quarter" idx="12"/>
          </p:nvPr>
        </p:nvSpPr>
        <p:spPr/>
        <p:txBody>
          <a:bodyPr/>
          <a:lstStyle/>
          <a:p>
            <a:fld id="{F2E67AE3-78D1-4B85-B143-99C273AFF6CC}" type="slidenum">
              <a:rPr lang="es-CO" smtClean="0"/>
              <a:t>19</a:t>
            </a:fld>
            <a:endParaRPr lang="es-CO"/>
          </a:p>
        </p:txBody>
      </p:sp>
      <p:sp>
        <p:nvSpPr>
          <p:cNvPr id="204" name="Marcador de contenido 6"/>
          <p:cNvSpPr>
            <a:spLocks noGrp="1"/>
          </p:cNvSpPr>
          <p:nvPr>
            <p:ph idx="1"/>
          </p:nvPr>
        </p:nvSpPr>
        <p:spPr>
          <a:xfrm>
            <a:off x="4572000" y="1841607"/>
            <a:ext cx="14234690"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Proceso General de Liquidación</a:t>
            </a:r>
          </a:p>
        </p:txBody>
      </p:sp>
      <p:pic>
        <p:nvPicPr>
          <p:cNvPr id="6" name="Imagen 5"/>
          <p:cNvPicPr>
            <a:picLocks noChangeAspect="1"/>
          </p:cNvPicPr>
          <p:nvPr/>
        </p:nvPicPr>
        <p:blipFill>
          <a:blip r:embed="rId2"/>
          <a:stretch>
            <a:fillRect/>
          </a:stretch>
        </p:blipFill>
        <p:spPr>
          <a:xfrm>
            <a:off x="4966594" y="3833299"/>
            <a:ext cx="12215931" cy="746845"/>
          </a:xfrm>
          <a:prstGeom prst="rect">
            <a:avLst/>
          </a:prstGeom>
        </p:spPr>
      </p:pic>
      <p:sp>
        <p:nvSpPr>
          <p:cNvPr id="9" name="Título 6">
            <a:extLst>
              <a:ext uri="{FF2B5EF4-FFF2-40B4-BE49-F238E27FC236}">
                <a16:creationId xmlns:a16="http://schemas.microsoft.com/office/drawing/2014/main" xmlns="" id="{F567A69B-9E8B-4977-8F2E-B5036F36E9DF}"/>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1389781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7850758" y="5065672"/>
            <a:ext cx="9323565" cy="2585323"/>
          </a:xfrm>
          <a:prstGeom prst="rect">
            <a:avLst/>
          </a:prstGeom>
          <a:noFill/>
        </p:spPr>
        <p:txBody>
          <a:bodyPr wrap="square" rtlCol="0">
            <a:spAutoFit/>
          </a:bodyPr>
          <a:lstStyle/>
          <a:p>
            <a:r>
              <a:rPr lang="es-CO" sz="5400" b="1" dirty="0">
                <a:solidFill>
                  <a:schemeClr val="tx2"/>
                </a:solidFill>
                <a:latin typeface="Helvetica"/>
              </a:rPr>
              <a:t>I. </a:t>
            </a:r>
            <a:r>
              <a:rPr lang="es-CO" sz="5400" b="1" dirty="0" smtClean="0">
                <a:solidFill>
                  <a:schemeClr val="tx2"/>
                </a:solidFill>
                <a:latin typeface="Helvetica"/>
              </a:rPr>
              <a:t>Modelo </a:t>
            </a:r>
            <a:r>
              <a:rPr lang="es-CO" sz="5400" b="1" dirty="0">
                <a:solidFill>
                  <a:schemeClr val="tx2"/>
                </a:solidFill>
                <a:latin typeface="Helvetica"/>
              </a:rPr>
              <a:t>Operativo C&amp;L Operaciones de Contado Renta Variable</a:t>
            </a:r>
          </a:p>
        </p:txBody>
      </p:sp>
    </p:spTree>
    <p:extLst>
      <p:ext uri="{BB962C8B-B14F-4D97-AF65-F5344CB8AC3E}">
        <p14:creationId xmlns:p14="http://schemas.microsoft.com/office/powerpoint/2010/main" val="3938188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13607057" y="3899526"/>
            <a:ext cx="2335808" cy="2077262"/>
          </a:xfrm>
          <a:prstGeom prst="rect">
            <a:avLst/>
          </a:prstGeom>
          <a:ln/>
        </p:spPr>
        <p:style>
          <a:lnRef idx="0">
            <a:schemeClr val="accent3"/>
          </a:lnRef>
          <a:fillRef idx="3">
            <a:schemeClr val="accent3"/>
          </a:fillRef>
          <a:effectRef idx="3">
            <a:schemeClr val="accent3"/>
          </a:effectRef>
          <a:fontRef idx="minor">
            <a:schemeClr val="lt1"/>
          </a:fontRef>
        </p:style>
        <p:txBody>
          <a:bodyPr rtlCol="0" anchor="t" anchorCtr="0"/>
          <a:lstStyle/>
          <a:p>
            <a:pPr algn="ctr"/>
            <a:r>
              <a:rPr lang="es-CO" sz="1618" dirty="0"/>
              <a:t>Anula Operación</a:t>
            </a:r>
          </a:p>
        </p:txBody>
      </p:sp>
      <p:sp>
        <p:nvSpPr>
          <p:cNvPr id="63" name="Marcador de contenido 6"/>
          <p:cNvSpPr>
            <a:spLocks noGrp="1"/>
          </p:cNvSpPr>
          <p:nvPr>
            <p:ph idx="1"/>
          </p:nvPr>
        </p:nvSpPr>
        <p:spPr>
          <a:xfrm>
            <a:off x="4460839" y="1804425"/>
            <a:ext cx="11598196"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Anulación de Operaciones</a:t>
            </a:r>
          </a:p>
        </p:txBody>
      </p:sp>
      <p:sp>
        <p:nvSpPr>
          <p:cNvPr id="64" name="Rectángulo 63"/>
          <p:cNvSpPr/>
          <p:nvPr/>
        </p:nvSpPr>
        <p:spPr>
          <a:xfrm>
            <a:off x="6076538" y="3127637"/>
            <a:ext cx="3049494" cy="3220911"/>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65" name="Rectángulo 64"/>
          <p:cNvSpPr/>
          <p:nvPr/>
        </p:nvSpPr>
        <p:spPr>
          <a:xfrm>
            <a:off x="9204474" y="3127636"/>
            <a:ext cx="6970122" cy="3220909"/>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70" name="CuadroTexto 69"/>
          <p:cNvSpPr txBox="1"/>
          <p:nvPr/>
        </p:nvSpPr>
        <p:spPr>
          <a:xfrm>
            <a:off x="12409127" y="3143283"/>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80" name="CuadroTexto 79"/>
          <p:cNvSpPr txBox="1"/>
          <p:nvPr/>
        </p:nvSpPr>
        <p:spPr>
          <a:xfrm>
            <a:off x="7363274" y="3143283"/>
            <a:ext cx="66236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t>BVC</a:t>
            </a:r>
          </a:p>
        </p:txBody>
      </p:sp>
      <p:sp>
        <p:nvSpPr>
          <p:cNvPr id="83" name="CuadroTexto 82"/>
          <p:cNvSpPr txBox="1"/>
          <p:nvPr/>
        </p:nvSpPr>
        <p:spPr>
          <a:xfrm>
            <a:off x="5137657" y="4657356"/>
            <a:ext cx="580608" cy="363946"/>
          </a:xfrm>
          <a:prstGeom prst="rect">
            <a:avLst/>
          </a:prstGeom>
          <a:noFill/>
        </p:spPr>
        <p:txBody>
          <a:bodyPr wrap="none" rtlCol="0">
            <a:spAutoFit/>
          </a:bodyPr>
          <a:lstStyle/>
          <a:p>
            <a:r>
              <a:rPr lang="es-CO" sz="1765" dirty="0">
                <a:solidFill>
                  <a:schemeClr val="tx2">
                    <a:lumMod val="40000"/>
                    <a:lumOff val="60000"/>
                  </a:schemeClr>
                </a:solidFill>
                <a:latin typeface="Helvetica" panose="020B0604020202020204" pitchFamily="34" charset="0"/>
              </a:rPr>
              <a:t>T+0</a:t>
            </a:r>
          </a:p>
        </p:txBody>
      </p:sp>
      <p:sp>
        <p:nvSpPr>
          <p:cNvPr id="41" name="Rectángulo redondeado 40"/>
          <p:cNvSpPr/>
          <p:nvPr/>
        </p:nvSpPr>
        <p:spPr>
          <a:xfrm>
            <a:off x="6340009" y="4028314"/>
            <a:ext cx="2413627" cy="395636"/>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Anulación Operación</a:t>
            </a:r>
          </a:p>
        </p:txBody>
      </p:sp>
      <p:sp>
        <p:nvSpPr>
          <p:cNvPr id="34" name="CuadroTexto 33"/>
          <p:cNvSpPr txBox="1"/>
          <p:nvPr/>
        </p:nvSpPr>
        <p:spPr>
          <a:xfrm>
            <a:off x="5487009" y="6882782"/>
            <a:ext cx="11234001" cy="635559"/>
          </a:xfrm>
          <a:prstGeom prst="rect">
            <a:avLst/>
          </a:prstGeom>
          <a:noFill/>
        </p:spPr>
        <p:txBody>
          <a:bodyPr wrap="square" rtlCol="0">
            <a:spAutoFit/>
          </a:bodyPr>
          <a:lstStyle/>
          <a:p>
            <a:pPr marL="252134" indent="-252134" algn="just">
              <a:buFont typeface="Arial" panose="020B0604020202020204" pitchFamily="34" charset="0"/>
              <a:buChar char="•"/>
            </a:pPr>
            <a:r>
              <a:rPr lang="es-CO" sz="1765" dirty="0">
                <a:latin typeface="Helvetica" panose="020B0604020202020204" pitchFamily="34" charset="0"/>
              </a:rPr>
              <a:t>Las anulaciones de operaciones enviadas por la BVC, serán tramitadas por la CRCC únicamente en T+0. </a:t>
            </a:r>
          </a:p>
          <a:p>
            <a:pPr marL="252134" indent="-252134" algn="just">
              <a:buFont typeface="Arial" panose="020B0604020202020204" pitchFamily="34" charset="0"/>
              <a:buChar char="•"/>
            </a:pPr>
            <a:r>
              <a:rPr lang="es-CO" sz="1765" dirty="0">
                <a:latin typeface="Helvetica" panose="020B0604020202020204" pitchFamily="34" charset="0"/>
              </a:rPr>
              <a:t>Las operaciones enviadas a liquidar corresponden únicamente a las operaciones que realizaron anticipos.</a:t>
            </a:r>
          </a:p>
        </p:txBody>
      </p:sp>
      <p:cxnSp>
        <p:nvCxnSpPr>
          <p:cNvPr id="8" name="Conector recto de flecha 7"/>
          <p:cNvCxnSpPr>
            <a:stCxn id="41" idx="3"/>
            <a:endCxn id="61" idx="1"/>
          </p:cNvCxnSpPr>
          <p:nvPr/>
        </p:nvCxnSpPr>
        <p:spPr>
          <a:xfrm>
            <a:off x="8753633" y="4226132"/>
            <a:ext cx="1019083"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Rectángulo redondeado 57"/>
          <p:cNvSpPr/>
          <p:nvPr/>
        </p:nvSpPr>
        <p:spPr>
          <a:xfrm>
            <a:off x="13667647" y="4256435"/>
            <a:ext cx="2125946" cy="39839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Diaria</a:t>
            </a:r>
          </a:p>
          <a:p>
            <a:pPr algn="ctr"/>
            <a:r>
              <a:rPr lang="es-CO" sz="1471" dirty="0">
                <a:latin typeface="Helvetica" panose="020B0604020202020204" pitchFamily="34" charset="0"/>
              </a:rPr>
              <a:t>(Tercero)</a:t>
            </a:r>
          </a:p>
        </p:txBody>
      </p:sp>
      <p:sp>
        <p:nvSpPr>
          <p:cNvPr id="59" name="Rectángulo redondeado 58"/>
          <p:cNvSpPr/>
          <p:nvPr/>
        </p:nvSpPr>
        <p:spPr>
          <a:xfrm>
            <a:off x="13703350" y="5427214"/>
            <a:ext cx="2090243" cy="443461"/>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p>
          <a:p>
            <a:pPr algn="ctr"/>
            <a:r>
              <a:rPr lang="es-CO" sz="1471" dirty="0">
                <a:latin typeface="Helvetica" panose="020B0604020202020204" pitchFamily="34" charset="0"/>
              </a:rPr>
              <a:t>(Posición Propia)</a:t>
            </a:r>
          </a:p>
        </p:txBody>
      </p:sp>
      <p:sp>
        <p:nvSpPr>
          <p:cNvPr id="60" name="Rectángulo redondeado 59"/>
          <p:cNvSpPr/>
          <p:nvPr/>
        </p:nvSpPr>
        <p:spPr>
          <a:xfrm>
            <a:off x="13685499" y="4830165"/>
            <a:ext cx="2108095" cy="460613"/>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p>
          <a:p>
            <a:pPr algn="ctr"/>
            <a:r>
              <a:rPr lang="es-CO" sz="1471" dirty="0">
                <a:latin typeface="Helvetica" panose="020B0604020202020204" pitchFamily="34" charset="0"/>
              </a:rPr>
              <a:t>(Tercero)</a:t>
            </a:r>
          </a:p>
        </p:txBody>
      </p:sp>
      <p:sp>
        <p:nvSpPr>
          <p:cNvPr id="61" name="Diagrama de flujo: decisión 60"/>
          <p:cNvSpPr/>
          <p:nvPr/>
        </p:nvSpPr>
        <p:spPr>
          <a:xfrm>
            <a:off x="9772717" y="3863220"/>
            <a:ext cx="2916815" cy="725824"/>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324" dirty="0">
                <a:latin typeface="Helvetica" panose="020B0604020202020204" pitchFamily="34" charset="0"/>
              </a:rPr>
              <a:t>Operación enviada a Liquidación</a:t>
            </a:r>
          </a:p>
        </p:txBody>
      </p:sp>
      <p:cxnSp>
        <p:nvCxnSpPr>
          <p:cNvPr id="69" name="Conector angular 68"/>
          <p:cNvCxnSpPr>
            <a:stCxn id="61" idx="3"/>
            <a:endCxn id="22" idx="1"/>
          </p:cNvCxnSpPr>
          <p:nvPr/>
        </p:nvCxnSpPr>
        <p:spPr>
          <a:xfrm>
            <a:off x="12689532" y="4226132"/>
            <a:ext cx="917523" cy="712024"/>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71" name="CuadroTexto 70"/>
          <p:cNvSpPr txBox="1"/>
          <p:nvPr/>
        </p:nvSpPr>
        <p:spPr>
          <a:xfrm>
            <a:off x="10757538" y="4596354"/>
            <a:ext cx="491441" cy="273280"/>
          </a:xfrm>
          <a:prstGeom prst="rect">
            <a:avLst/>
          </a:prstGeom>
          <a:noFill/>
        </p:spPr>
        <p:txBody>
          <a:bodyPr wrap="square" rtlCol="0">
            <a:spAutoFit/>
          </a:bodyPr>
          <a:lstStyle/>
          <a:p>
            <a:r>
              <a:rPr lang="es-CO" sz="1176" dirty="0">
                <a:latin typeface="Helvetica" panose="020B0604020202020204" pitchFamily="34" charset="0"/>
              </a:rPr>
              <a:t>Si</a:t>
            </a:r>
            <a:endParaRPr lang="es-CO" sz="1029" dirty="0">
              <a:latin typeface="Helvetica" panose="020B0604020202020204" pitchFamily="34" charset="0"/>
            </a:endParaRPr>
          </a:p>
        </p:txBody>
      </p:sp>
      <p:sp>
        <p:nvSpPr>
          <p:cNvPr id="73" name="CuadroTexto 72"/>
          <p:cNvSpPr txBox="1"/>
          <p:nvPr/>
        </p:nvSpPr>
        <p:spPr>
          <a:xfrm>
            <a:off x="12624508" y="3886260"/>
            <a:ext cx="491441" cy="273280"/>
          </a:xfrm>
          <a:prstGeom prst="rect">
            <a:avLst/>
          </a:prstGeom>
          <a:noFill/>
        </p:spPr>
        <p:txBody>
          <a:bodyPr wrap="square" rtlCol="0">
            <a:spAutoFit/>
          </a:bodyPr>
          <a:lstStyle/>
          <a:p>
            <a:r>
              <a:rPr lang="es-CO" sz="1176" dirty="0">
                <a:latin typeface="Helvetica" panose="020B0604020202020204" pitchFamily="34" charset="0"/>
              </a:rPr>
              <a:t>No</a:t>
            </a:r>
            <a:endParaRPr lang="es-CO" sz="1029" dirty="0">
              <a:latin typeface="Helvetica" panose="020B0604020202020204" pitchFamily="34" charset="0"/>
            </a:endParaRPr>
          </a:p>
        </p:txBody>
      </p:sp>
      <p:cxnSp>
        <p:nvCxnSpPr>
          <p:cNvPr id="77" name="Conector angular 76"/>
          <p:cNvCxnSpPr>
            <a:stCxn id="23" idx="2"/>
            <a:endCxn id="81" idx="3"/>
          </p:cNvCxnSpPr>
          <p:nvPr/>
        </p:nvCxnSpPr>
        <p:spPr>
          <a:xfrm rot="5400000">
            <a:off x="9883733" y="4425925"/>
            <a:ext cx="221145" cy="2481336"/>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81" name="Rectángulo redondeado 80"/>
          <p:cNvSpPr/>
          <p:nvPr/>
        </p:nvSpPr>
        <p:spPr>
          <a:xfrm>
            <a:off x="6340009" y="5579346"/>
            <a:ext cx="2413627" cy="395636"/>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Notificación</a:t>
            </a:r>
          </a:p>
        </p:txBody>
      </p:sp>
      <p:sp>
        <p:nvSpPr>
          <p:cNvPr id="23" name="Rectángulo redondeado 22"/>
          <p:cNvSpPr/>
          <p:nvPr/>
        </p:nvSpPr>
        <p:spPr>
          <a:xfrm>
            <a:off x="10189848" y="5112560"/>
            <a:ext cx="2090243" cy="443461"/>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Rechazo de Anulación</a:t>
            </a:r>
          </a:p>
        </p:txBody>
      </p:sp>
      <p:cxnSp>
        <p:nvCxnSpPr>
          <p:cNvPr id="26" name="Conector recto de flecha 25"/>
          <p:cNvCxnSpPr>
            <a:stCxn id="61" idx="2"/>
            <a:endCxn id="23" idx="0"/>
          </p:cNvCxnSpPr>
          <p:nvPr/>
        </p:nvCxnSpPr>
        <p:spPr>
          <a:xfrm>
            <a:off x="11231126" y="4589044"/>
            <a:ext cx="3846" cy="523514"/>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ítulo 6">
            <a:extLst>
              <a:ext uri="{FF2B5EF4-FFF2-40B4-BE49-F238E27FC236}">
                <a16:creationId xmlns:a16="http://schemas.microsoft.com/office/drawing/2014/main" xmlns="" id="{9834139B-4DEA-40FC-8159-8D537FA2BCDF}"/>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262535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396492" y="1637542"/>
            <a:ext cx="10741279"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Anticipo de Operaciones</a:t>
            </a:r>
          </a:p>
        </p:txBody>
      </p:sp>
      <p:sp>
        <p:nvSpPr>
          <p:cNvPr id="64" name="Rectángulo 63"/>
          <p:cNvSpPr/>
          <p:nvPr/>
        </p:nvSpPr>
        <p:spPr>
          <a:xfrm>
            <a:off x="5874434" y="2429246"/>
            <a:ext cx="2865810" cy="5527004"/>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65" name="Rectángulo 64"/>
          <p:cNvSpPr/>
          <p:nvPr/>
        </p:nvSpPr>
        <p:spPr>
          <a:xfrm>
            <a:off x="8786613" y="2429246"/>
            <a:ext cx="5230675" cy="5527004"/>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70" name="CuadroTexto 69"/>
          <p:cNvSpPr txBox="1"/>
          <p:nvPr/>
        </p:nvSpPr>
        <p:spPr>
          <a:xfrm>
            <a:off x="11038477" y="2564383"/>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80" name="CuadroTexto 79"/>
          <p:cNvSpPr txBox="1"/>
          <p:nvPr/>
        </p:nvSpPr>
        <p:spPr>
          <a:xfrm>
            <a:off x="6908683" y="2589612"/>
            <a:ext cx="66236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t>BVC</a:t>
            </a:r>
          </a:p>
        </p:txBody>
      </p:sp>
      <p:sp>
        <p:nvSpPr>
          <p:cNvPr id="41" name="Rectángulo redondeado 40"/>
          <p:cNvSpPr/>
          <p:nvPr/>
        </p:nvSpPr>
        <p:spPr>
          <a:xfrm>
            <a:off x="9693128" y="3090474"/>
            <a:ext cx="3825100" cy="44691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Recibe Solicitud Anticipo del Miembro</a:t>
            </a:r>
          </a:p>
        </p:txBody>
      </p:sp>
      <p:sp>
        <p:nvSpPr>
          <p:cNvPr id="22" name="Rectángulo 21"/>
          <p:cNvSpPr/>
          <p:nvPr/>
        </p:nvSpPr>
        <p:spPr>
          <a:xfrm>
            <a:off x="13969508" y="2423220"/>
            <a:ext cx="3227103" cy="5533031"/>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23" name="CuadroTexto 22"/>
          <p:cNvSpPr txBox="1"/>
          <p:nvPr/>
        </p:nvSpPr>
        <p:spPr>
          <a:xfrm>
            <a:off x="14862846" y="2539328"/>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45" name="Rectángulo redondeado 44"/>
          <p:cNvSpPr/>
          <p:nvPr/>
        </p:nvSpPr>
        <p:spPr>
          <a:xfrm>
            <a:off x="14204727" y="6533696"/>
            <a:ext cx="2555849" cy="585064"/>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Recibe Instrucciones de liquidación</a:t>
            </a:r>
          </a:p>
        </p:txBody>
      </p:sp>
      <p:cxnSp>
        <p:nvCxnSpPr>
          <p:cNvPr id="48" name="Conector recto de flecha 47"/>
          <p:cNvCxnSpPr>
            <a:stCxn id="41" idx="2"/>
            <a:endCxn id="60" idx="0"/>
          </p:cNvCxnSpPr>
          <p:nvPr/>
        </p:nvCxnSpPr>
        <p:spPr>
          <a:xfrm>
            <a:off x="11605678" y="3537387"/>
            <a:ext cx="0" cy="190577"/>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9" name="Diagrama de flujo: decisión 58"/>
          <p:cNvSpPr/>
          <p:nvPr/>
        </p:nvSpPr>
        <p:spPr>
          <a:xfrm>
            <a:off x="10136510" y="4383842"/>
            <a:ext cx="2938338" cy="678103"/>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Miembro</a:t>
            </a:r>
          </a:p>
          <a:p>
            <a:pPr algn="ctr"/>
            <a:r>
              <a:rPr lang="es-CO" sz="1618" dirty="0">
                <a:latin typeface="Helvetica" panose="020B0604020202020204" pitchFamily="34" charset="0"/>
              </a:rPr>
              <a:t>Aprueba</a:t>
            </a:r>
          </a:p>
        </p:txBody>
      </p:sp>
      <p:sp>
        <p:nvSpPr>
          <p:cNvPr id="60" name="Rectángulo redondeado 59"/>
          <p:cNvSpPr/>
          <p:nvPr/>
        </p:nvSpPr>
        <p:spPr>
          <a:xfrm>
            <a:off x="9693128" y="3727961"/>
            <a:ext cx="3825100" cy="41019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Solicita Aprobación Miembro</a:t>
            </a:r>
          </a:p>
        </p:txBody>
      </p:sp>
      <p:cxnSp>
        <p:nvCxnSpPr>
          <p:cNvPr id="66" name="Conector recto de flecha 65"/>
          <p:cNvCxnSpPr>
            <a:stCxn id="60" idx="2"/>
            <a:endCxn id="59" idx="0"/>
          </p:cNvCxnSpPr>
          <p:nvPr/>
        </p:nvCxnSpPr>
        <p:spPr>
          <a:xfrm>
            <a:off x="11605678" y="4138155"/>
            <a:ext cx="0" cy="245689"/>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9" name="CuadroTexto 68"/>
          <p:cNvSpPr txBox="1"/>
          <p:nvPr/>
        </p:nvSpPr>
        <p:spPr>
          <a:xfrm>
            <a:off x="11638892" y="4993771"/>
            <a:ext cx="491441" cy="341312"/>
          </a:xfrm>
          <a:prstGeom prst="rect">
            <a:avLst/>
          </a:prstGeom>
          <a:noFill/>
        </p:spPr>
        <p:txBody>
          <a:bodyPr wrap="square" rtlCol="0">
            <a:spAutoFit/>
          </a:bodyPr>
          <a:lstStyle/>
          <a:p>
            <a:r>
              <a:rPr lang="es-CO" sz="1618" dirty="0">
                <a:latin typeface="Helvetica" panose="020B0604020202020204" pitchFamily="34" charset="0"/>
              </a:rPr>
              <a:t>Si</a:t>
            </a:r>
          </a:p>
        </p:txBody>
      </p:sp>
      <p:cxnSp>
        <p:nvCxnSpPr>
          <p:cNvPr id="78" name="Conector recto de flecha 77"/>
          <p:cNvCxnSpPr/>
          <p:nvPr/>
        </p:nvCxnSpPr>
        <p:spPr>
          <a:xfrm>
            <a:off x="10087118" y="5444161"/>
            <a:ext cx="0" cy="240799"/>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9" name="Rectángulo redondeado 78"/>
          <p:cNvSpPr/>
          <p:nvPr/>
        </p:nvSpPr>
        <p:spPr>
          <a:xfrm>
            <a:off x="8974620" y="5034434"/>
            <a:ext cx="2132262" cy="409729"/>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Rechaza Solicitud</a:t>
            </a:r>
          </a:p>
        </p:txBody>
      </p:sp>
      <p:sp>
        <p:nvSpPr>
          <p:cNvPr id="88" name="CuadroTexto 87"/>
          <p:cNvSpPr txBox="1"/>
          <p:nvPr/>
        </p:nvSpPr>
        <p:spPr>
          <a:xfrm>
            <a:off x="9816377" y="4328754"/>
            <a:ext cx="870362" cy="341312"/>
          </a:xfrm>
          <a:prstGeom prst="rect">
            <a:avLst/>
          </a:prstGeom>
          <a:noFill/>
        </p:spPr>
        <p:txBody>
          <a:bodyPr wrap="square" rtlCol="0">
            <a:spAutoFit/>
          </a:bodyPr>
          <a:lstStyle/>
          <a:p>
            <a:r>
              <a:rPr lang="es-CO" sz="1618" dirty="0">
                <a:latin typeface="Helvetica" panose="020B0604020202020204" pitchFamily="34" charset="0"/>
              </a:rPr>
              <a:t>No</a:t>
            </a:r>
          </a:p>
        </p:txBody>
      </p:sp>
      <p:cxnSp>
        <p:nvCxnSpPr>
          <p:cNvPr id="121" name="Conector recto de flecha 120"/>
          <p:cNvCxnSpPr>
            <a:stCxn id="45" idx="2"/>
            <a:endCxn id="77" idx="0"/>
          </p:cNvCxnSpPr>
          <p:nvPr/>
        </p:nvCxnSpPr>
        <p:spPr>
          <a:xfrm>
            <a:off x="15482653" y="7118762"/>
            <a:ext cx="1" cy="19942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9" name="Rectángulo redondeado 48"/>
          <p:cNvSpPr/>
          <p:nvPr/>
        </p:nvSpPr>
        <p:spPr>
          <a:xfrm>
            <a:off x="6159844" y="6547704"/>
            <a:ext cx="2400327" cy="543042"/>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Notificación BVC </a:t>
            </a:r>
          </a:p>
        </p:txBody>
      </p:sp>
      <p:sp>
        <p:nvSpPr>
          <p:cNvPr id="57" name="Rectángulo redondeado 56"/>
          <p:cNvSpPr/>
          <p:nvPr/>
        </p:nvSpPr>
        <p:spPr>
          <a:xfrm>
            <a:off x="6159842" y="7332194"/>
            <a:ext cx="2400328" cy="491377"/>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Actualiza información</a:t>
            </a:r>
          </a:p>
        </p:txBody>
      </p:sp>
      <p:sp>
        <p:nvSpPr>
          <p:cNvPr id="71" name="CuadroTexto 70"/>
          <p:cNvSpPr txBox="1"/>
          <p:nvPr/>
        </p:nvSpPr>
        <p:spPr>
          <a:xfrm>
            <a:off x="4540662" y="4663604"/>
            <a:ext cx="1212420" cy="1042978"/>
          </a:xfrm>
          <a:prstGeom prst="rect">
            <a:avLst/>
          </a:prstGeom>
          <a:noFill/>
        </p:spPr>
        <p:txBody>
          <a:bodyPr wrap="square" rtlCol="0">
            <a:spAutoFit/>
          </a:bodyPr>
          <a:lstStyle/>
          <a:p>
            <a:pPr algn="ctr"/>
            <a:r>
              <a:rPr lang="es-CO" sz="2059" dirty="0">
                <a:solidFill>
                  <a:schemeClr val="tx2">
                    <a:lumMod val="40000"/>
                    <a:lumOff val="60000"/>
                  </a:schemeClr>
                </a:solidFill>
                <a:latin typeface="Helvetica" panose="020B0604020202020204" pitchFamily="34" charset="0"/>
              </a:rPr>
              <a:t>T+0  </a:t>
            </a:r>
          </a:p>
          <a:p>
            <a:pPr algn="ctr"/>
            <a:r>
              <a:rPr lang="es-CO" sz="2059" dirty="0">
                <a:solidFill>
                  <a:schemeClr val="tx2">
                    <a:lumMod val="40000"/>
                    <a:lumOff val="60000"/>
                  </a:schemeClr>
                </a:solidFill>
                <a:latin typeface="Helvetica" panose="020B0604020202020204" pitchFamily="34" charset="0"/>
              </a:rPr>
              <a:t>» </a:t>
            </a:r>
          </a:p>
          <a:p>
            <a:pPr algn="ctr"/>
            <a:r>
              <a:rPr lang="es-CO" sz="2059" dirty="0">
                <a:solidFill>
                  <a:schemeClr val="tx2">
                    <a:lumMod val="40000"/>
                    <a:lumOff val="60000"/>
                  </a:schemeClr>
                </a:solidFill>
                <a:latin typeface="Helvetica" panose="020B0604020202020204" pitchFamily="34" charset="0"/>
              </a:rPr>
              <a:t>T+2</a:t>
            </a:r>
            <a:endParaRPr lang="es-CO" sz="4706" dirty="0">
              <a:solidFill>
                <a:schemeClr val="tx2">
                  <a:lumMod val="40000"/>
                  <a:lumOff val="60000"/>
                </a:schemeClr>
              </a:solidFill>
              <a:latin typeface="Helvetica" panose="020B0604020202020204" pitchFamily="34" charset="0"/>
            </a:endParaRPr>
          </a:p>
        </p:txBody>
      </p:sp>
      <p:sp>
        <p:nvSpPr>
          <p:cNvPr id="47" name="CuadroTexto 46"/>
          <p:cNvSpPr txBox="1"/>
          <p:nvPr/>
        </p:nvSpPr>
        <p:spPr>
          <a:xfrm>
            <a:off x="5199925" y="8230119"/>
            <a:ext cx="12352000" cy="907171"/>
          </a:xfrm>
          <a:prstGeom prst="rect">
            <a:avLst/>
          </a:prstGeom>
          <a:noFill/>
        </p:spPr>
        <p:txBody>
          <a:bodyPr wrap="square" rtlCol="0">
            <a:spAutoFit/>
          </a:bodyPr>
          <a:lstStyle/>
          <a:p>
            <a:pPr marL="252134" indent="-252134" algn="just">
              <a:buFont typeface="Arial" panose="020B0604020202020204" pitchFamily="34" charset="0"/>
              <a:buChar char="•"/>
            </a:pPr>
            <a:r>
              <a:rPr lang="es-CO" sz="1765" dirty="0">
                <a:latin typeface="Helvetica" panose="020B0604020202020204" pitchFamily="34" charset="0"/>
              </a:rPr>
              <a:t>Las solicitudes de anticipos realizadas por un Miembro deberán realizarse dentro del horario establecido por la CRCC.</a:t>
            </a:r>
          </a:p>
          <a:p>
            <a:pPr marL="252134" indent="-252134" algn="just">
              <a:buFont typeface="Arial" panose="020B0604020202020204" pitchFamily="34" charset="0"/>
              <a:buChar char="•"/>
            </a:pPr>
            <a:r>
              <a:rPr lang="es-CO" sz="1765" dirty="0">
                <a:latin typeface="Helvetica" panose="020B0604020202020204" pitchFamily="34" charset="0"/>
              </a:rPr>
              <a:t>Los anticipos aceptados no entran al proceso de Neteo y se liquidaran en bruto.</a:t>
            </a:r>
          </a:p>
          <a:p>
            <a:pPr algn="just"/>
            <a:endParaRPr lang="es-CO" sz="1765" dirty="0">
              <a:latin typeface="Helvetica" panose="020B0604020202020204" pitchFamily="34" charset="0"/>
            </a:endParaRPr>
          </a:p>
        </p:txBody>
      </p:sp>
      <p:sp>
        <p:nvSpPr>
          <p:cNvPr id="51" name="Rectángulo redondeado 50"/>
          <p:cNvSpPr/>
          <p:nvPr/>
        </p:nvSpPr>
        <p:spPr>
          <a:xfrm>
            <a:off x="10144079" y="6547704"/>
            <a:ext cx="2929320" cy="54304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Envío de Operación</a:t>
            </a:r>
          </a:p>
        </p:txBody>
      </p:sp>
      <p:cxnSp>
        <p:nvCxnSpPr>
          <p:cNvPr id="126" name="Conector angular 125"/>
          <p:cNvCxnSpPr>
            <a:endCxn id="49" idx="0"/>
          </p:cNvCxnSpPr>
          <p:nvPr/>
        </p:nvCxnSpPr>
        <p:spPr>
          <a:xfrm rot="10800000" flipV="1">
            <a:off x="7360010" y="6321718"/>
            <a:ext cx="4245670" cy="225984"/>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0" name="Conector angular 49"/>
          <p:cNvCxnSpPr>
            <a:stCxn id="59" idx="1"/>
          </p:cNvCxnSpPr>
          <p:nvPr/>
        </p:nvCxnSpPr>
        <p:spPr>
          <a:xfrm rot="10800000" flipV="1">
            <a:off x="10087122" y="4722894"/>
            <a:ext cx="49390" cy="311538"/>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3" name="Rectángulo redondeado 52"/>
          <p:cNvSpPr/>
          <p:nvPr/>
        </p:nvSpPr>
        <p:spPr>
          <a:xfrm>
            <a:off x="8974620" y="5684960"/>
            <a:ext cx="2132262" cy="433189"/>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Informa Miembro</a:t>
            </a:r>
          </a:p>
        </p:txBody>
      </p:sp>
      <p:cxnSp>
        <p:nvCxnSpPr>
          <p:cNvPr id="74" name="Conector recto de flecha 73"/>
          <p:cNvCxnSpPr>
            <a:stCxn id="49" idx="2"/>
            <a:endCxn id="57" idx="0"/>
          </p:cNvCxnSpPr>
          <p:nvPr/>
        </p:nvCxnSpPr>
        <p:spPr>
          <a:xfrm>
            <a:off x="7360006" y="7090746"/>
            <a:ext cx="0" cy="241448"/>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7" name="Rectángulo redondeado 76"/>
          <p:cNvSpPr/>
          <p:nvPr/>
        </p:nvSpPr>
        <p:spPr>
          <a:xfrm>
            <a:off x="14204729" y="7318186"/>
            <a:ext cx="2555849" cy="49137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Proceso de Liquidación</a:t>
            </a:r>
          </a:p>
        </p:txBody>
      </p:sp>
      <p:cxnSp>
        <p:nvCxnSpPr>
          <p:cNvPr id="72" name="Conector recto de flecha 71"/>
          <p:cNvCxnSpPr>
            <a:stCxn id="59" idx="2"/>
            <a:endCxn id="51" idx="0"/>
          </p:cNvCxnSpPr>
          <p:nvPr/>
        </p:nvCxnSpPr>
        <p:spPr>
          <a:xfrm>
            <a:off x="11605680" y="5061948"/>
            <a:ext cx="3060" cy="148575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3" name="Conector angular 72"/>
          <p:cNvCxnSpPr>
            <a:stCxn id="59" idx="2"/>
          </p:cNvCxnSpPr>
          <p:nvPr/>
        </p:nvCxnSpPr>
        <p:spPr>
          <a:xfrm rot="5400000">
            <a:off x="10959662" y="5255538"/>
            <a:ext cx="839609" cy="452429"/>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1" name="Conector recto de flecha 80"/>
          <p:cNvCxnSpPr>
            <a:stCxn id="51" idx="3"/>
            <a:endCxn id="45" idx="1"/>
          </p:cNvCxnSpPr>
          <p:nvPr/>
        </p:nvCxnSpPr>
        <p:spPr>
          <a:xfrm>
            <a:off x="13073397" y="6819226"/>
            <a:ext cx="1131328" cy="700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36" name="Título 6">
            <a:extLst>
              <a:ext uri="{FF2B5EF4-FFF2-40B4-BE49-F238E27FC236}">
                <a16:creationId xmlns:a16="http://schemas.microsoft.com/office/drawing/2014/main" xmlns="" id="{E4509475-2B6D-49C4-A17A-4BFD8A9AA1BE}"/>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657801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579574" y="1640809"/>
            <a:ext cx="8438589"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Gestión de Retardos</a:t>
            </a:r>
          </a:p>
        </p:txBody>
      </p:sp>
      <p:sp>
        <p:nvSpPr>
          <p:cNvPr id="31" name="Rectángulo 30"/>
          <p:cNvSpPr/>
          <p:nvPr/>
        </p:nvSpPr>
        <p:spPr>
          <a:xfrm>
            <a:off x="5327399" y="2206502"/>
            <a:ext cx="8592897" cy="5715645"/>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32" name="CuadroTexto 31"/>
          <p:cNvSpPr txBox="1"/>
          <p:nvPr/>
        </p:nvSpPr>
        <p:spPr>
          <a:xfrm>
            <a:off x="8798868" y="2206502"/>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s-CO" sz="1765" dirty="0"/>
              <a:t>CRCC</a:t>
            </a:r>
          </a:p>
        </p:txBody>
      </p:sp>
      <p:sp>
        <p:nvSpPr>
          <p:cNvPr id="33" name="Rectángulo redondeado 32"/>
          <p:cNvSpPr/>
          <p:nvPr/>
        </p:nvSpPr>
        <p:spPr>
          <a:xfrm>
            <a:off x="7875716" y="2819232"/>
            <a:ext cx="2879216" cy="480266"/>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Informa al Miembro Liquidador el retardo</a:t>
            </a:r>
          </a:p>
        </p:txBody>
      </p:sp>
      <p:cxnSp>
        <p:nvCxnSpPr>
          <p:cNvPr id="34" name="Conector angular 33"/>
          <p:cNvCxnSpPr>
            <a:stCxn id="33" idx="2"/>
            <a:endCxn id="36" idx="3"/>
          </p:cNvCxnSpPr>
          <p:nvPr/>
        </p:nvCxnSpPr>
        <p:spPr>
          <a:xfrm rot="5400000">
            <a:off x="8705960" y="3060662"/>
            <a:ext cx="370527" cy="848199"/>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36" name="Rectángulo redondeado 35"/>
          <p:cNvSpPr/>
          <p:nvPr/>
        </p:nvSpPr>
        <p:spPr>
          <a:xfrm>
            <a:off x="5787661" y="3481431"/>
            <a:ext cx="2679465" cy="377189"/>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Faltante de Títulos</a:t>
            </a:r>
          </a:p>
        </p:txBody>
      </p:sp>
      <p:sp>
        <p:nvSpPr>
          <p:cNvPr id="37" name="Rectángulo redondeado 36"/>
          <p:cNvSpPr/>
          <p:nvPr/>
        </p:nvSpPr>
        <p:spPr>
          <a:xfrm>
            <a:off x="10311722" y="3485298"/>
            <a:ext cx="2795004" cy="36489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Faltante de Efectivo</a:t>
            </a:r>
          </a:p>
        </p:txBody>
      </p:sp>
      <p:sp>
        <p:nvSpPr>
          <p:cNvPr id="38" name="Diagrama de flujo: decisión 37"/>
          <p:cNvSpPr/>
          <p:nvPr/>
        </p:nvSpPr>
        <p:spPr>
          <a:xfrm>
            <a:off x="5717514" y="5054144"/>
            <a:ext cx="2849022" cy="482494"/>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324" dirty="0">
                <a:latin typeface="Helvetica" panose="020B0604020202020204" pitchFamily="34" charset="0"/>
              </a:rPr>
              <a:t>TTV</a:t>
            </a:r>
          </a:p>
        </p:txBody>
      </p:sp>
      <p:cxnSp>
        <p:nvCxnSpPr>
          <p:cNvPr id="39" name="Conector recto de flecha 38"/>
          <p:cNvCxnSpPr>
            <a:stCxn id="36" idx="2"/>
            <a:endCxn id="38" idx="0"/>
          </p:cNvCxnSpPr>
          <p:nvPr/>
        </p:nvCxnSpPr>
        <p:spPr>
          <a:xfrm>
            <a:off x="7127394" y="3858620"/>
            <a:ext cx="14631" cy="119552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4" name="Rectángulo redondeado 43"/>
          <p:cNvSpPr/>
          <p:nvPr/>
        </p:nvSpPr>
        <p:spPr>
          <a:xfrm>
            <a:off x="5797333" y="7240140"/>
            <a:ext cx="2679465" cy="387527"/>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Liquidación Efectivo</a:t>
            </a:r>
          </a:p>
        </p:txBody>
      </p:sp>
      <p:cxnSp>
        <p:nvCxnSpPr>
          <p:cNvPr id="45" name="Conector recto de flecha 44"/>
          <p:cNvCxnSpPr/>
          <p:nvPr/>
        </p:nvCxnSpPr>
        <p:spPr>
          <a:xfrm>
            <a:off x="7146129" y="6742110"/>
            <a:ext cx="0" cy="505528"/>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1" name="Conector recto 50"/>
          <p:cNvCxnSpPr/>
          <p:nvPr/>
        </p:nvCxnSpPr>
        <p:spPr>
          <a:xfrm>
            <a:off x="4350081" y="6321364"/>
            <a:ext cx="12518817" cy="175883"/>
          </a:xfrm>
          <a:prstGeom prst="line">
            <a:avLst/>
          </a:prstGeom>
          <a:ln w="9525" cap="flat" cmpd="sng" algn="ctr">
            <a:solidFill>
              <a:schemeClr val="accent1">
                <a:lumMod val="20000"/>
                <a:lumOff val="8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7" name="Diagrama de flujo: decisión 66"/>
          <p:cNvSpPr/>
          <p:nvPr/>
        </p:nvSpPr>
        <p:spPr>
          <a:xfrm>
            <a:off x="5739310" y="5631590"/>
            <a:ext cx="2815648" cy="45339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Recompra </a:t>
            </a:r>
          </a:p>
        </p:txBody>
      </p:sp>
      <p:cxnSp>
        <p:nvCxnSpPr>
          <p:cNvPr id="71" name="Conector recto de flecha 70"/>
          <p:cNvCxnSpPr>
            <a:endCxn id="115" idx="1"/>
          </p:cNvCxnSpPr>
          <p:nvPr/>
        </p:nvCxnSpPr>
        <p:spPr>
          <a:xfrm>
            <a:off x="8565845" y="5859321"/>
            <a:ext cx="1726369" cy="6038"/>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4" name="CuadroTexto 83"/>
          <p:cNvSpPr txBox="1"/>
          <p:nvPr/>
        </p:nvSpPr>
        <p:spPr>
          <a:xfrm>
            <a:off x="4636073" y="5327842"/>
            <a:ext cx="981611" cy="363946"/>
          </a:xfrm>
          <a:prstGeom prst="rect">
            <a:avLst/>
          </a:prstGeom>
          <a:noFill/>
        </p:spPr>
        <p:txBody>
          <a:bodyPr wrap="square" rtlCol="0">
            <a:spAutoFit/>
          </a:bodyPr>
          <a:lstStyle/>
          <a:p>
            <a:r>
              <a:rPr lang="es-CO" sz="1765" dirty="0">
                <a:solidFill>
                  <a:schemeClr val="accent1">
                    <a:lumMod val="50000"/>
                  </a:schemeClr>
                </a:solidFill>
                <a:latin typeface="Helvetica" panose="020B0604020202020204" pitchFamily="34" charset="0"/>
              </a:rPr>
              <a:t>T+4</a:t>
            </a:r>
          </a:p>
        </p:txBody>
      </p:sp>
      <p:sp>
        <p:nvSpPr>
          <p:cNvPr id="110" name="CuadroTexto 109"/>
          <p:cNvSpPr txBox="1"/>
          <p:nvPr/>
        </p:nvSpPr>
        <p:spPr>
          <a:xfrm>
            <a:off x="8686424" y="5492072"/>
            <a:ext cx="491441" cy="273280"/>
          </a:xfrm>
          <a:prstGeom prst="rect">
            <a:avLst/>
          </a:prstGeom>
          <a:noFill/>
        </p:spPr>
        <p:txBody>
          <a:bodyPr wrap="square" rtlCol="0">
            <a:spAutoFit/>
          </a:bodyPr>
          <a:lstStyle/>
          <a:p>
            <a:r>
              <a:rPr lang="es-CO" sz="1176" dirty="0">
                <a:latin typeface="Helvetica" panose="020B0604020202020204" pitchFamily="34" charset="0"/>
              </a:rPr>
              <a:t>Si</a:t>
            </a:r>
          </a:p>
        </p:txBody>
      </p:sp>
      <p:sp>
        <p:nvSpPr>
          <p:cNvPr id="113" name="CuadroTexto 112"/>
          <p:cNvSpPr txBox="1"/>
          <p:nvPr/>
        </p:nvSpPr>
        <p:spPr>
          <a:xfrm flipH="1">
            <a:off x="7251738" y="6947079"/>
            <a:ext cx="528227" cy="273280"/>
          </a:xfrm>
          <a:prstGeom prst="rect">
            <a:avLst/>
          </a:prstGeom>
          <a:noFill/>
        </p:spPr>
        <p:txBody>
          <a:bodyPr wrap="square" rtlCol="0">
            <a:spAutoFit/>
          </a:bodyPr>
          <a:lstStyle/>
          <a:p>
            <a:r>
              <a:rPr lang="es-CO" sz="1176" dirty="0">
                <a:latin typeface="Helvetica" panose="020B0604020202020204" pitchFamily="34" charset="0"/>
              </a:rPr>
              <a:t>No</a:t>
            </a:r>
          </a:p>
        </p:txBody>
      </p:sp>
      <p:sp>
        <p:nvSpPr>
          <p:cNvPr id="145" name="CuadroTexto 144"/>
          <p:cNvSpPr txBox="1"/>
          <p:nvPr/>
        </p:nvSpPr>
        <p:spPr>
          <a:xfrm>
            <a:off x="4579575" y="6165249"/>
            <a:ext cx="725941" cy="907171"/>
          </a:xfrm>
          <a:prstGeom prst="rect">
            <a:avLst/>
          </a:prstGeom>
          <a:noFill/>
        </p:spPr>
        <p:txBody>
          <a:bodyPr wrap="square" rtlCol="0">
            <a:spAutoFit/>
          </a:bodyPr>
          <a:lstStyle>
            <a:defPPr>
              <a:defRPr lang="es-CO"/>
            </a:defPPr>
            <a:lvl1pPr>
              <a:defRPr sz="1200">
                <a:solidFill>
                  <a:schemeClr val="tx2">
                    <a:lumMod val="40000"/>
                    <a:lumOff val="60000"/>
                  </a:schemeClr>
                </a:solidFill>
                <a:latin typeface="Helvetica" panose="020B0604020202020204" pitchFamily="34" charset="0"/>
              </a:defRPr>
            </a:lvl1pPr>
          </a:lstStyle>
          <a:p>
            <a:pPr algn="ctr"/>
            <a:r>
              <a:rPr lang="es-CO" sz="1765" dirty="0">
                <a:solidFill>
                  <a:schemeClr val="accent1">
                    <a:lumMod val="50000"/>
                  </a:schemeClr>
                </a:solidFill>
              </a:rPr>
              <a:t>T+4 </a:t>
            </a:r>
          </a:p>
          <a:p>
            <a:pPr algn="ctr"/>
            <a:r>
              <a:rPr lang="es-CO" sz="1765" dirty="0">
                <a:solidFill>
                  <a:schemeClr val="accent1">
                    <a:lumMod val="50000"/>
                  </a:schemeClr>
                </a:solidFill>
              </a:rPr>
              <a:t>a T+6</a:t>
            </a:r>
          </a:p>
        </p:txBody>
      </p:sp>
      <p:sp>
        <p:nvSpPr>
          <p:cNvPr id="147" name="CuadroTexto 146"/>
          <p:cNvSpPr txBox="1"/>
          <p:nvPr/>
        </p:nvSpPr>
        <p:spPr>
          <a:xfrm>
            <a:off x="4521938" y="7244171"/>
            <a:ext cx="805462" cy="363946"/>
          </a:xfrm>
          <a:prstGeom prst="rect">
            <a:avLst/>
          </a:prstGeom>
          <a:noFill/>
        </p:spPr>
        <p:txBody>
          <a:bodyPr wrap="square" rtlCol="0">
            <a:spAutoFit/>
          </a:bodyPr>
          <a:lstStyle>
            <a:defPPr>
              <a:defRPr lang="es-CO"/>
            </a:defPPr>
            <a:lvl1pPr>
              <a:defRPr sz="1200">
                <a:solidFill>
                  <a:schemeClr val="tx2">
                    <a:lumMod val="40000"/>
                    <a:lumOff val="60000"/>
                  </a:schemeClr>
                </a:solidFill>
                <a:latin typeface="Helvetica" panose="020B0604020202020204" pitchFamily="34" charset="0"/>
              </a:defRPr>
            </a:lvl1pPr>
          </a:lstStyle>
          <a:p>
            <a:pPr algn="ctr"/>
            <a:r>
              <a:rPr lang="es-CO" sz="1765" dirty="0">
                <a:solidFill>
                  <a:schemeClr val="accent1">
                    <a:lumMod val="50000"/>
                  </a:schemeClr>
                </a:solidFill>
              </a:rPr>
              <a:t>T+7</a:t>
            </a:r>
          </a:p>
        </p:txBody>
      </p:sp>
      <p:sp>
        <p:nvSpPr>
          <p:cNvPr id="40" name="CuadroTexto 39"/>
          <p:cNvSpPr txBox="1"/>
          <p:nvPr/>
        </p:nvSpPr>
        <p:spPr>
          <a:xfrm>
            <a:off x="5449025" y="8095012"/>
            <a:ext cx="11056900" cy="1224053"/>
          </a:xfrm>
          <a:prstGeom prst="rect">
            <a:avLst/>
          </a:prstGeom>
          <a:noFill/>
        </p:spPr>
        <p:txBody>
          <a:bodyPr wrap="square" rtlCol="0">
            <a:spAutoFit/>
          </a:bodyPr>
          <a:lstStyle/>
          <a:p>
            <a:pPr marL="252134" indent="-252134" algn="just">
              <a:buFont typeface="Arial" panose="020B0604020202020204" pitchFamily="34" charset="0"/>
              <a:buChar char="•"/>
            </a:pPr>
            <a:r>
              <a:rPr lang="es-CO" sz="1471" dirty="0">
                <a:latin typeface="Helvetica" panose="020B0604020202020204" pitchFamily="34" charset="0"/>
              </a:rPr>
              <a:t>La falta de títulos, dejará en repique permanente la operación en el Deceval, esperando los títulos en la cuenta vendedora hasta que la CRCC envíe instrucción al Depósito de sacar del repique ( Máximo hasta  la fecha en que se realiza la liquidación en efectivo) o hasta el momento en que el vendedor en retardo entregue los saldos y la instrucción sea cumplida.</a:t>
            </a:r>
          </a:p>
          <a:p>
            <a:pPr marL="252134" indent="-252134" algn="just">
              <a:buFont typeface="Arial" panose="020B0604020202020204" pitchFamily="34" charset="0"/>
              <a:buChar char="•"/>
            </a:pPr>
            <a:endParaRPr lang="es-CO" sz="1471" dirty="0">
              <a:latin typeface="Helvetica" panose="020B0604020202020204" pitchFamily="34" charset="0"/>
            </a:endParaRPr>
          </a:p>
          <a:p>
            <a:pPr marL="252134" indent="-252134" algn="just">
              <a:buFont typeface="Arial" panose="020B0604020202020204" pitchFamily="34" charset="0"/>
              <a:buChar char="•"/>
            </a:pPr>
            <a:r>
              <a:rPr lang="es-CO" sz="1471" dirty="0">
                <a:latin typeface="Helvetica" panose="020B0604020202020204" pitchFamily="34" charset="0"/>
              </a:rPr>
              <a:t>La gestión de retardos implica sanciones pecuniarias que serán definidas por la CRCC</a:t>
            </a:r>
          </a:p>
        </p:txBody>
      </p:sp>
      <p:sp>
        <p:nvSpPr>
          <p:cNvPr id="49" name="Rectángulo redondeado 48"/>
          <p:cNvSpPr/>
          <p:nvPr/>
        </p:nvSpPr>
        <p:spPr>
          <a:xfrm>
            <a:off x="10319112" y="4531061"/>
            <a:ext cx="2787616" cy="33889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Incumplimiento</a:t>
            </a:r>
          </a:p>
        </p:txBody>
      </p:sp>
      <p:sp>
        <p:nvSpPr>
          <p:cNvPr id="52" name="AutoShape 27"/>
          <p:cNvSpPr>
            <a:spLocks noChangeArrowheads="1"/>
          </p:cNvSpPr>
          <p:nvPr/>
        </p:nvSpPr>
        <p:spPr bwMode="auto">
          <a:xfrm>
            <a:off x="10311722" y="4057664"/>
            <a:ext cx="2798699" cy="350078"/>
          </a:xfrm>
          <a:prstGeom prst="flowChartAlternateProcess">
            <a:avLst/>
          </a:prstGeom>
          <a:solidFill>
            <a:srgbClr val="C00000"/>
          </a:solidFill>
          <a:ln>
            <a:noFill/>
          </a:ln>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544" dirty="0">
                <a:latin typeface="Arial Narrow" panose="020B0606020202030204" pitchFamily="34" charset="0"/>
              </a:rPr>
              <a:t>Solicita  Ampliación Horario DCVL</a:t>
            </a:r>
          </a:p>
        </p:txBody>
      </p:sp>
      <p:cxnSp>
        <p:nvCxnSpPr>
          <p:cNvPr id="53" name="Conector recto de flecha 52"/>
          <p:cNvCxnSpPr>
            <a:stCxn id="37" idx="2"/>
            <a:endCxn id="52" idx="0"/>
          </p:cNvCxnSpPr>
          <p:nvPr/>
        </p:nvCxnSpPr>
        <p:spPr>
          <a:xfrm>
            <a:off x="11709225" y="3850186"/>
            <a:ext cx="1849" cy="207475"/>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0" name="Diagrama de flujo: decisión 37"/>
          <p:cNvSpPr/>
          <p:nvPr/>
        </p:nvSpPr>
        <p:spPr>
          <a:xfrm>
            <a:off x="14433171" y="3673090"/>
            <a:ext cx="2072753" cy="711501"/>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Cumple Efectivo</a:t>
            </a:r>
          </a:p>
        </p:txBody>
      </p:sp>
      <p:cxnSp>
        <p:nvCxnSpPr>
          <p:cNvPr id="64" name="Conector angular 63"/>
          <p:cNvCxnSpPr>
            <a:stCxn id="60" idx="2"/>
            <a:endCxn id="49" idx="3"/>
          </p:cNvCxnSpPr>
          <p:nvPr/>
        </p:nvCxnSpPr>
        <p:spPr>
          <a:xfrm rot="5400000">
            <a:off x="14130183" y="3361140"/>
            <a:ext cx="315913" cy="2362820"/>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6" name="CuadroTexto 65"/>
          <p:cNvSpPr txBox="1"/>
          <p:nvPr/>
        </p:nvSpPr>
        <p:spPr>
          <a:xfrm>
            <a:off x="16264400" y="3605378"/>
            <a:ext cx="491441" cy="273280"/>
          </a:xfrm>
          <a:prstGeom prst="rect">
            <a:avLst/>
          </a:prstGeom>
          <a:noFill/>
        </p:spPr>
        <p:txBody>
          <a:bodyPr wrap="square" rtlCol="0">
            <a:spAutoFit/>
          </a:bodyPr>
          <a:lstStyle/>
          <a:p>
            <a:r>
              <a:rPr lang="es-CO" sz="1176" dirty="0">
                <a:latin typeface="Helvetica" panose="020B0604020202020204" pitchFamily="34" charset="0"/>
              </a:rPr>
              <a:t>Si</a:t>
            </a:r>
          </a:p>
        </p:txBody>
      </p:sp>
      <p:sp>
        <p:nvSpPr>
          <p:cNvPr id="69" name="CuadroTexto 68"/>
          <p:cNvSpPr txBox="1"/>
          <p:nvPr/>
        </p:nvSpPr>
        <p:spPr>
          <a:xfrm>
            <a:off x="14664347" y="4164029"/>
            <a:ext cx="726055" cy="273280"/>
          </a:xfrm>
          <a:prstGeom prst="rect">
            <a:avLst/>
          </a:prstGeom>
          <a:noFill/>
        </p:spPr>
        <p:txBody>
          <a:bodyPr wrap="square" rtlCol="0">
            <a:spAutoFit/>
          </a:bodyPr>
          <a:lstStyle/>
          <a:p>
            <a:r>
              <a:rPr lang="es-CO" sz="1176" dirty="0">
                <a:latin typeface="Helvetica" panose="020B0604020202020204" pitchFamily="34" charset="0"/>
              </a:rPr>
              <a:t>No</a:t>
            </a:r>
          </a:p>
        </p:txBody>
      </p:sp>
      <p:cxnSp>
        <p:nvCxnSpPr>
          <p:cNvPr id="70" name="Conector angular 69"/>
          <p:cNvCxnSpPr>
            <a:stCxn id="60" idx="3"/>
            <a:endCxn id="74" idx="3"/>
          </p:cNvCxnSpPr>
          <p:nvPr/>
        </p:nvCxnSpPr>
        <p:spPr>
          <a:xfrm flipH="1">
            <a:off x="13106726" y="4028841"/>
            <a:ext cx="3399196" cy="1140716"/>
          </a:xfrm>
          <a:prstGeom prst="bentConnector3">
            <a:avLst>
              <a:gd name="adj1" fmla="val -602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4" name="Rectángulo redondeado 73"/>
          <p:cNvSpPr/>
          <p:nvPr/>
        </p:nvSpPr>
        <p:spPr>
          <a:xfrm>
            <a:off x="10319112" y="4990902"/>
            <a:ext cx="2787616" cy="357309"/>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Cumplimiento IL</a:t>
            </a:r>
          </a:p>
        </p:txBody>
      </p:sp>
      <p:sp>
        <p:nvSpPr>
          <p:cNvPr id="79" name="Rectángulo 78"/>
          <p:cNvSpPr/>
          <p:nvPr/>
        </p:nvSpPr>
        <p:spPr>
          <a:xfrm>
            <a:off x="14026019" y="2206502"/>
            <a:ext cx="2842876" cy="5715645"/>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80" name="CuadroTexto 79"/>
          <p:cNvSpPr txBox="1"/>
          <p:nvPr/>
        </p:nvSpPr>
        <p:spPr>
          <a:xfrm>
            <a:off x="14870769" y="2253251"/>
            <a:ext cx="1372414" cy="363946"/>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solidFill>
                  <a:schemeClr val="accent1">
                    <a:lumMod val="50000"/>
                  </a:schemeClr>
                </a:solidFill>
              </a:rPr>
              <a:t>DECEVAL</a:t>
            </a:r>
          </a:p>
        </p:txBody>
      </p:sp>
      <p:sp>
        <p:nvSpPr>
          <p:cNvPr id="82" name="CuadroTexto 81"/>
          <p:cNvSpPr txBox="1"/>
          <p:nvPr/>
        </p:nvSpPr>
        <p:spPr>
          <a:xfrm>
            <a:off x="4197003" y="3406465"/>
            <a:ext cx="1398528" cy="635559"/>
          </a:xfrm>
          <a:prstGeom prst="rect">
            <a:avLst/>
          </a:prstGeom>
          <a:noFill/>
        </p:spPr>
        <p:txBody>
          <a:bodyPr wrap="square" rtlCol="0">
            <a:spAutoFit/>
          </a:bodyPr>
          <a:lstStyle/>
          <a:p>
            <a:pPr algn="ctr"/>
            <a:r>
              <a:rPr lang="es-CO" sz="1765" dirty="0">
                <a:solidFill>
                  <a:schemeClr val="accent1">
                    <a:lumMod val="50000"/>
                  </a:schemeClr>
                </a:solidFill>
                <a:latin typeface="Helvetica" panose="020B0604020202020204" pitchFamily="34" charset="0"/>
              </a:rPr>
              <a:t>T+3</a:t>
            </a:r>
          </a:p>
          <a:p>
            <a:pPr algn="ctr"/>
            <a:r>
              <a:rPr lang="es-CO" sz="1765" b="1" dirty="0">
                <a:solidFill>
                  <a:schemeClr val="accent1">
                    <a:lumMod val="50000"/>
                  </a:schemeClr>
                </a:solidFill>
                <a:latin typeface="Helvetica" panose="020B0604020202020204" pitchFamily="34" charset="0"/>
              </a:rPr>
              <a:t>5.00 pm</a:t>
            </a:r>
          </a:p>
        </p:txBody>
      </p:sp>
      <p:cxnSp>
        <p:nvCxnSpPr>
          <p:cNvPr id="65" name="Conector angular 64"/>
          <p:cNvCxnSpPr>
            <a:stCxn id="52" idx="3"/>
            <a:endCxn id="60" idx="0"/>
          </p:cNvCxnSpPr>
          <p:nvPr/>
        </p:nvCxnSpPr>
        <p:spPr>
          <a:xfrm flipV="1">
            <a:off x="13110421" y="3673090"/>
            <a:ext cx="2359125" cy="559611"/>
          </a:xfrm>
          <a:prstGeom prst="bentConnector4">
            <a:avLst>
              <a:gd name="adj1" fmla="val 28035"/>
              <a:gd name="adj2" fmla="val 160074"/>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8" name="Conector angular 67"/>
          <p:cNvCxnSpPr>
            <a:stCxn id="33" idx="2"/>
            <a:endCxn id="37" idx="1"/>
          </p:cNvCxnSpPr>
          <p:nvPr/>
        </p:nvCxnSpPr>
        <p:spPr>
          <a:xfrm rot="16200000" flipH="1">
            <a:off x="9629403" y="2985421"/>
            <a:ext cx="368243" cy="996397"/>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15" name="Rectángulo redondeado 114"/>
          <p:cNvSpPr/>
          <p:nvPr/>
        </p:nvSpPr>
        <p:spPr>
          <a:xfrm>
            <a:off x="10292214" y="5686705"/>
            <a:ext cx="2824906" cy="357309"/>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Cumplimiento IL</a:t>
            </a:r>
          </a:p>
        </p:txBody>
      </p:sp>
      <p:cxnSp>
        <p:nvCxnSpPr>
          <p:cNvPr id="46" name="Conector recto 45"/>
          <p:cNvCxnSpPr/>
          <p:nvPr/>
        </p:nvCxnSpPr>
        <p:spPr>
          <a:xfrm>
            <a:off x="4405078" y="7119528"/>
            <a:ext cx="12518817" cy="175883"/>
          </a:xfrm>
          <a:prstGeom prst="line">
            <a:avLst/>
          </a:prstGeom>
          <a:ln w="9525" cap="flat" cmpd="sng" algn="ctr">
            <a:solidFill>
              <a:schemeClr val="accent1">
                <a:lumMod val="20000"/>
                <a:lumOff val="8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0" name="CuadroTexto 49"/>
          <p:cNvSpPr txBox="1"/>
          <p:nvPr/>
        </p:nvSpPr>
        <p:spPr>
          <a:xfrm>
            <a:off x="13889944" y="4337709"/>
            <a:ext cx="1398528" cy="363946"/>
          </a:xfrm>
          <a:prstGeom prst="rect">
            <a:avLst/>
          </a:prstGeom>
          <a:noFill/>
        </p:spPr>
        <p:txBody>
          <a:bodyPr wrap="square" rtlCol="0">
            <a:spAutoFit/>
          </a:bodyPr>
          <a:lstStyle/>
          <a:p>
            <a:pPr algn="ctr"/>
            <a:r>
              <a:rPr lang="es-CO" sz="1765" b="1" dirty="0">
                <a:solidFill>
                  <a:schemeClr val="accent1">
                    <a:lumMod val="50000"/>
                  </a:schemeClr>
                </a:solidFill>
                <a:latin typeface="Helvetica" panose="020B0604020202020204" pitchFamily="34" charset="0"/>
              </a:rPr>
              <a:t>6.00 pm</a:t>
            </a:r>
          </a:p>
        </p:txBody>
      </p:sp>
      <p:sp>
        <p:nvSpPr>
          <p:cNvPr id="5" name="Abrir llave 4"/>
          <p:cNvSpPr/>
          <p:nvPr/>
        </p:nvSpPr>
        <p:spPr>
          <a:xfrm>
            <a:off x="5449025" y="5256298"/>
            <a:ext cx="261105" cy="68273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CO" sz="4706"/>
          </a:p>
        </p:txBody>
      </p:sp>
      <p:sp>
        <p:nvSpPr>
          <p:cNvPr id="54" name="Diagrama de flujo: decisión 66"/>
          <p:cNvSpPr/>
          <p:nvPr/>
        </p:nvSpPr>
        <p:spPr>
          <a:xfrm>
            <a:off x="5719568" y="6436322"/>
            <a:ext cx="2815648" cy="45339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Recompra </a:t>
            </a:r>
          </a:p>
        </p:txBody>
      </p:sp>
      <p:cxnSp>
        <p:nvCxnSpPr>
          <p:cNvPr id="55" name="Conector recto de flecha 54"/>
          <p:cNvCxnSpPr>
            <a:stCxn id="67" idx="2"/>
            <a:endCxn id="54" idx="0"/>
          </p:cNvCxnSpPr>
          <p:nvPr/>
        </p:nvCxnSpPr>
        <p:spPr>
          <a:xfrm flipH="1">
            <a:off x="7127392" y="6084989"/>
            <a:ext cx="19741" cy="35133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6" name="CuadroTexto 55"/>
          <p:cNvSpPr txBox="1"/>
          <p:nvPr/>
        </p:nvSpPr>
        <p:spPr>
          <a:xfrm>
            <a:off x="7250482" y="6122801"/>
            <a:ext cx="491441" cy="273280"/>
          </a:xfrm>
          <a:prstGeom prst="rect">
            <a:avLst/>
          </a:prstGeom>
          <a:noFill/>
        </p:spPr>
        <p:txBody>
          <a:bodyPr wrap="square" rtlCol="0">
            <a:spAutoFit/>
          </a:bodyPr>
          <a:lstStyle/>
          <a:p>
            <a:r>
              <a:rPr lang="es-CO" sz="1176" dirty="0">
                <a:latin typeface="Helvetica" panose="020B0604020202020204" pitchFamily="34" charset="0"/>
              </a:rPr>
              <a:t>No</a:t>
            </a:r>
          </a:p>
        </p:txBody>
      </p:sp>
      <p:cxnSp>
        <p:nvCxnSpPr>
          <p:cNvPr id="9" name="Conector angular 8"/>
          <p:cNvCxnSpPr>
            <a:stCxn id="54" idx="3"/>
            <a:endCxn id="115" idx="1"/>
          </p:cNvCxnSpPr>
          <p:nvPr/>
        </p:nvCxnSpPr>
        <p:spPr>
          <a:xfrm flipV="1">
            <a:off x="8535216" y="5865360"/>
            <a:ext cx="1756998" cy="797661"/>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Conector angular 60"/>
          <p:cNvCxnSpPr>
            <a:stCxn id="44" idx="3"/>
            <a:endCxn id="115" idx="1"/>
          </p:cNvCxnSpPr>
          <p:nvPr/>
        </p:nvCxnSpPr>
        <p:spPr>
          <a:xfrm flipV="1">
            <a:off x="8476798" y="5865360"/>
            <a:ext cx="1815416" cy="156854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CuadroTexto 71"/>
          <p:cNvSpPr txBox="1"/>
          <p:nvPr/>
        </p:nvSpPr>
        <p:spPr>
          <a:xfrm>
            <a:off x="8633528" y="6370871"/>
            <a:ext cx="491441" cy="273280"/>
          </a:xfrm>
          <a:prstGeom prst="rect">
            <a:avLst/>
          </a:prstGeom>
          <a:noFill/>
        </p:spPr>
        <p:txBody>
          <a:bodyPr wrap="square" rtlCol="0">
            <a:spAutoFit/>
          </a:bodyPr>
          <a:lstStyle/>
          <a:p>
            <a:r>
              <a:rPr lang="es-CO" sz="1176" dirty="0">
                <a:latin typeface="Helvetica" panose="020B0604020202020204" pitchFamily="34" charset="0"/>
              </a:rPr>
              <a:t>Si</a:t>
            </a:r>
          </a:p>
        </p:txBody>
      </p:sp>
      <p:sp>
        <p:nvSpPr>
          <p:cNvPr id="73" name="CuadroTexto 72"/>
          <p:cNvSpPr txBox="1"/>
          <p:nvPr/>
        </p:nvSpPr>
        <p:spPr>
          <a:xfrm>
            <a:off x="8572406" y="7117066"/>
            <a:ext cx="491441" cy="273280"/>
          </a:xfrm>
          <a:prstGeom prst="rect">
            <a:avLst/>
          </a:prstGeom>
          <a:noFill/>
        </p:spPr>
        <p:txBody>
          <a:bodyPr wrap="square" rtlCol="0">
            <a:spAutoFit/>
          </a:bodyPr>
          <a:lstStyle/>
          <a:p>
            <a:r>
              <a:rPr lang="es-CO" sz="1176" dirty="0">
                <a:latin typeface="Helvetica" panose="020B0604020202020204" pitchFamily="34" charset="0"/>
              </a:rPr>
              <a:t>Si</a:t>
            </a:r>
          </a:p>
        </p:txBody>
      </p:sp>
      <p:sp>
        <p:nvSpPr>
          <p:cNvPr id="57" name="Título 6">
            <a:extLst>
              <a:ext uri="{FF2B5EF4-FFF2-40B4-BE49-F238E27FC236}">
                <a16:creationId xmlns:a16="http://schemas.microsoft.com/office/drawing/2014/main" xmlns="" id="{BC3D4087-F05D-42E0-8AD5-1A18F8F2C830}"/>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27659773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506473" y="1658724"/>
            <a:ext cx="12234227"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Eventos Corporativos</a:t>
            </a:r>
          </a:p>
        </p:txBody>
      </p:sp>
      <p:sp>
        <p:nvSpPr>
          <p:cNvPr id="98" name="CuadroTexto 97"/>
          <p:cNvSpPr txBox="1"/>
          <p:nvPr/>
        </p:nvSpPr>
        <p:spPr>
          <a:xfrm>
            <a:off x="4947112" y="8077841"/>
            <a:ext cx="11678542" cy="341312"/>
          </a:xfrm>
          <a:prstGeom prst="rect">
            <a:avLst/>
          </a:prstGeom>
          <a:noFill/>
        </p:spPr>
        <p:txBody>
          <a:bodyPr wrap="square" rtlCol="0">
            <a:spAutoFit/>
          </a:bodyPr>
          <a:lstStyle/>
          <a:p>
            <a:pPr marL="252134" indent="-252134" algn="just">
              <a:buFont typeface="Arial" panose="020B0604020202020204" pitchFamily="34" charset="0"/>
              <a:buChar char="•"/>
            </a:pPr>
            <a:r>
              <a:rPr lang="es-CO" sz="1618" dirty="0">
                <a:latin typeface="Helvetica" panose="020B0604020202020204" pitchFamily="34" charset="0"/>
              </a:rPr>
              <a:t>La no entrega del dividendo por parte del Miembro vendedor generará incumplimiento</a:t>
            </a:r>
          </a:p>
        </p:txBody>
      </p:sp>
      <p:sp>
        <p:nvSpPr>
          <p:cNvPr id="9" name="Marcador de contenido 6"/>
          <p:cNvSpPr txBox="1">
            <a:spLocks/>
          </p:cNvSpPr>
          <p:nvPr/>
        </p:nvSpPr>
        <p:spPr>
          <a:xfrm>
            <a:off x="5234821" y="2284251"/>
            <a:ext cx="11598196" cy="625528"/>
          </a:xfrm>
          <a:prstGeom prst="rect">
            <a:avLst/>
          </a:prstGeom>
        </p:spPr>
        <p:txBody>
          <a:bodyPr vert="horz" lIns="134472" tIns="67236" rIns="134472" bIns="67236" rtlCol="0">
            <a:noAutofit/>
          </a:bodyPr>
          <a:lstStyle>
            <a:lvl1pPr marL="0" indent="0" algn="l" defTabSz="914400" rtl="0" eaLnBrk="1" latinLnBrk="0" hangingPunct="1">
              <a:lnSpc>
                <a:spcPct val="90000"/>
              </a:lnSpc>
              <a:spcBef>
                <a:spcPts val="1000"/>
              </a:spcBef>
              <a:buFont typeface="Arial" panose="020B0604020202020204" pitchFamily="34" charset="0"/>
              <a:buNone/>
              <a:defRPr lang="es-ES" sz="2200" i="1" kern="1200">
                <a:solidFill>
                  <a:srgbClr val="C00000"/>
                </a:solidFill>
                <a:latin typeface="Helvetica"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s-CO" sz="2353" dirty="0"/>
              <a:t>Pago de dividendos en Efectivo</a:t>
            </a:r>
          </a:p>
        </p:txBody>
      </p:sp>
      <p:sp>
        <p:nvSpPr>
          <p:cNvPr id="10" name="Rectángulo 9"/>
          <p:cNvSpPr/>
          <p:nvPr/>
        </p:nvSpPr>
        <p:spPr>
          <a:xfrm>
            <a:off x="6068504" y="2783320"/>
            <a:ext cx="3081851" cy="2673995"/>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11" name="CuadroTexto 10"/>
          <p:cNvSpPr txBox="1"/>
          <p:nvPr/>
        </p:nvSpPr>
        <p:spPr>
          <a:xfrm>
            <a:off x="7080737" y="2858877"/>
            <a:ext cx="1077539" cy="363946"/>
          </a:xfrm>
          <a:prstGeom prst="rect">
            <a:avLst/>
          </a:prstGeom>
          <a:noFill/>
          <a:effectLst>
            <a:outerShdw blurRad="50800" dist="38100" dir="2700000" algn="tl" rotWithShape="0">
              <a:prstClr val="black">
                <a:alpha val="40000"/>
              </a:prstClr>
            </a:outerShdw>
          </a:effectLst>
        </p:spPr>
        <p:txBody>
          <a:bodyPr wrap="none" rtlCol="0">
            <a:spAutoFit/>
          </a:bodyPr>
          <a:lstStyle/>
          <a:p>
            <a:r>
              <a:rPr lang="es-CO" sz="1765" b="1" dirty="0">
                <a:solidFill>
                  <a:schemeClr val="bg2">
                    <a:lumMod val="50000"/>
                  </a:schemeClr>
                </a:solidFill>
                <a:latin typeface="Helvetica" panose="020B0604020202020204" pitchFamily="34" charset="0"/>
              </a:rPr>
              <a:t>EMISOR</a:t>
            </a:r>
          </a:p>
        </p:txBody>
      </p:sp>
      <p:sp>
        <p:nvSpPr>
          <p:cNvPr id="14" name="Rectángulo 13"/>
          <p:cNvSpPr/>
          <p:nvPr/>
        </p:nvSpPr>
        <p:spPr>
          <a:xfrm>
            <a:off x="9219213" y="2783321"/>
            <a:ext cx="5945751" cy="5082463"/>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15" name="CuadroTexto 14"/>
          <p:cNvSpPr txBox="1"/>
          <p:nvPr/>
        </p:nvSpPr>
        <p:spPr>
          <a:xfrm>
            <a:off x="11662201" y="2847584"/>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16" name="Rectángulo redondeado 15"/>
          <p:cNvSpPr/>
          <p:nvPr/>
        </p:nvSpPr>
        <p:spPr>
          <a:xfrm>
            <a:off x="6322150" y="3315507"/>
            <a:ext cx="2549347" cy="424117"/>
          </a:xfrm>
          <a:prstGeom prst="roundRect">
            <a:avLst/>
          </a:prstGeom>
          <a:solidFill>
            <a:schemeClr val="bg2">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Decreta Pago de Dividendos</a:t>
            </a:r>
          </a:p>
        </p:txBody>
      </p:sp>
      <p:sp>
        <p:nvSpPr>
          <p:cNvPr id="17" name="Rectángulo redondeado 16"/>
          <p:cNvSpPr/>
          <p:nvPr/>
        </p:nvSpPr>
        <p:spPr>
          <a:xfrm>
            <a:off x="9842854" y="4072011"/>
            <a:ext cx="3945159" cy="42411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Identifica Accionistas con derecho</a:t>
            </a:r>
          </a:p>
        </p:txBody>
      </p:sp>
      <p:cxnSp>
        <p:nvCxnSpPr>
          <p:cNvPr id="19" name="Conector recto 18"/>
          <p:cNvCxnSpPr/>
          <p:nvPr/>
        </p:nvCxnSpPr>
        <p:spPr>
          <a:xfrm flipV="1">
            <a:off x="4840746" y="3866066"/>
            <a:ext cx="10431783" cy="78368"/>
          </a:xfrm>
          <a:prstGeom prst="line">
            <a:avLst/>
          </a:prstGeom>
          <a:ln w="6350" cap="flat" cmpd="sng" algn="ctr">
            <a:solidFill>
              <a:schemeClr val="accent1">
                <a:lumMod val="60000"/>
                <a:lumOff val="4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CuadroTexto 19"/>
          <p:cNvSpPr txBox="1"/>
          <p:nvPr/>
        </p:nvSpPr>
        <p:spPr>
          <a:xfrm rot="5400000">
            <a:off x="4987627" y="3707402"/>
            <a:ext cx="637354" cy="1271057"/>
          </a:xfrm>
          <a:prstGeom prst="rect">
            <a:avLst/>
          </a:prstGeom>
          <a:noFill/>
        </p:spPr>
        <p:txBody>
          <a:bodyPr vert="vert270" wrap="square" rtlCol="0">
            <a:spAutoFit/>
          </a:bodyPr>
          <a:lstStyle/>
          <a:p>
            <a:pPr algn="ctr"/>
            <a:r>
              <a:rPr lang="es-CO" sz="1471" dirty="0">
                <a:solidFill>
                  <a:schemeClr val="tx2">
                    <a:lumMod val="40000"/>
                    <a:lumOff val="60000"/>
                  </a:schemeClr>
                </a:solidFill>
                <a:latin typeface="Helvetica" panose="020B0604020202020204" pitchFamily="34" charset="0"/>
              </a:rPr>
              <a:t>Fecha </a:t>
            </a:r>
          </a:p>
          <a:p>
            <a:pPr algn="ctr"/>
            <a:r>
              <a:rPr lang="es-CO" sz="1471" dirty="0">
                <a:solidFill>
                  <a:schemeClr val="tx2">
                    <a:lumMod val="40000"/>
                    <a:lumOff val="60000"/>
                  </a:schemeClr>
                </a:solidFill>
                <a:latin typeface="Helvetica" panose="020B0604020202020204" pitchFamily="34" charset="0"/>
              </a:rPr>
              <a:t>Ex dividendo</a:t>
            </a:r>
            <a:endParaRPr lang="es-CO" sz="735" dirty="0">
              <a:solidFill>
                <a:schemeClr val="tx2">
                  <a:lumMod val="40000"/>
                  <a:lumOff val="60000"/>
                </a:schemeClr>
              </a:solidFill>
              <a:latin typeface="Helvetica" panose="020B0604020202020204" pitchFamily="34" charset="0"/>
            </a:endParaRPr>
          </a:p>
        </p:txBody>
      </p:sp>
      <p:cxnSp>
        <p:nvCxnSpPr>
          <p:cNvPr id="21" name="Conector recto 20"/>
          <p:cNvCxnSpPr/>
          <p:nvPr/>
        </p:nvCxnSpPr>
        <p:spPr>
          <a:xfrm flipV="1">
            <a:off x="4840746" y="4594455"/>
            <a:ext cx="10431783" cy="130610"/>
          </a:xfrm>
          <a:prstGeom prst="line">
            <a:avLst/>
          </a:prstGeom>
          <a:ln w="6350" cap="flat" cmpd="sng" algn="ctr">
            <a:solidFill>
              <a:schemeClr val="accent1">
                <a:lumMod val="60000"/>
                <a:lumOff val="4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4" name="CuadroTexto 23"/>
          <p:cNvSpPr txBox="1"/>
          <p:nvPr/>
        </p:nvSpPr>
        <p:spPr>
          <a:xfrm rot="5400000">
            <a:off x="4929088" y="6039008"/>
            <a:ext cx="863698" cy="1305768"/>
          </a:xfrm>
          <a:prstGeom prst="rect">
            <a:avLst/>
          </a:prstGeom>
          <a:noFill/>
        </p:spPr>
        <p:txBody>
          <a:bodyPr vert="vert270" wrap="square" rtlCol="0">
            <a:spAutoFit/>
          </a:bodyPr>
          <a:lstStyle/>
          <a:p>
            <a:pPr algn="ctr"/>
            <a:r>
              <a:rPr lang="es-CO" sz="1471" dirty="0">
                <a:solidFill>
                  <a:schemeClr val="tx2">
                    <a:lumMod val="40000"/>
                    <a:lumOff val="60000"/>
                  </a:schemeClr>
                </a:solidFill>
                <a:latin typeface="Helvetica" panose="020B0604020202020204" pitchFamily="34" charset="0"/>
              </a:rPr>
              <a:t>T+2</a:t>
            </a:r>
          </a:p>
          <a:p>
            <a:pPr algn="ctr"/>
            <a:r>
              <a:rPr lang="es-CO" sz="1471" dirty="0">
                <a:solidFill>
                  <a:schemeClr val="tx2">
                    <a:lumMod val="40000"/>
                    <a:lumOff val="60000"/>
                  </a:schemeClr>
                </a:solidFill>
                <a:latin typeface="Helvetica" panose="020B0604020202020204" pitchFamily="34" charset="0"/>
              </a:rPr>
              <a:t>Liquidación </a:t>
            </a:r>
          </a:p>
          <a:p>
            <a:pPr algn="ctr"/>
            <a:r>
              <a:rPr lang="es-CO" sz="1471" dirty="0">
                <a:solidFill>
                  <a:schemeClr val="tx2">
                    <a:lumMod val="40000"/>
                    <a:lumOff val="60000"/>
                  </a:schemeClr>
                </a:solidFill>
                <a:latin typeface="Helvetica" panose="020B0604020202020204" pitchFamily="34" charset="0"/>
              </a:rPr>
              <a:t>Contado</a:t>
            </a:r>
            <a:endParaRPr lang="es-CO" sz="735" dirty="0">
              <a:solidFill>
                <a:schemeClr val="tx2">
                  <a:lumMod val="40000"/>
                  <a:lumOff val="60000"/>
                </a:schemeClr>
              </a:solidFill>
              <a:latin typeface="Helvetica" panose="020B0604020202020204" pitchFamily="34" charset="0"/>
            </a:endParaRPr>
          </a:p>
        </p:txBody>
      </p:sp>
      <p:sp>
        <p:nvSpPr>
          <p:cNvPr id="25" name="CuadroTexto 24"/>
          <p:cNvSpPr txBox="1"/>
          <p:nvPr/>
        </p:nvSpPr>
        <p:spPr>
          <a:xfrm rot="5400000">
            <a:off x="4987629" y="4494493"/>
            <a:ext cx="637354" cy="1415032"/>
          </a:xfrm>
          <a:prstGeom prst="rect">
            <a:avLst/>
          </a:prstGeom>
          <a:noFill/>
        </p:spPr>
        <p:txBody>
          <a:bodyPr vert="vert270" wrap="square" rtlCol="0">
            <a:spAutoFit/>
          </a:bodyPr>
          <a:lstStyle/>
          <a:p>
            <a:pPr algn="ctr"/>
            <a:r>
              <a:rPr lang="es-CO" sz="1471" dirty="0">
                <a:solidFill>
                  <a:schemeClr val="tx2">
                    <a:lumMod val="40000"/>
                    <a:lumOff val="60000"/>
                  </a:schemeClr>
                </a:solidFill>
                <a:latin typeface="Helvetica" panose="020B0604020202020204" pitchFamily="34" charset="0"/>
              </a:rPr>
              <a:t>Fecha pago dividendos</a:t>
            </a:r>
          </a:p>
        </p:txBody>
      </p:sp>
      <p:sp>
        <p:nvSpPr>
          <p:cNvPr id="26" name="Rectángulo redondeado 25"/>
          <p:cNvSpPr/>
          <p:nvPr/>
        </p:nvSpPr>
        <p:spPr>
          <a:xfrm>
            <a:off x="6371346" y="4886515"/>
            <a:ext cx="2549347" cy="424117"/>
          </a:xfrm>
          <a:prstGeom prst="roundRect">
            <a:avLst/>
          </a:prstGeom>
          <a:solidFill>
            <a:schemeClr val="bg2">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Genera Pago</a:t>
            </a:r>
          </a:p>
        </p:txBody>
      </p:sp>
      <p:sp>
        <p:nvSpPr>
          <p:cNvPr id="27" name="Rectángulo redondeado 26"/>
          <p:cNvSpPr/>
          <p:nvPr/>
        </p:nvSpPr>
        <p:spPr>
          <a:xfrm>
            <a:off x="9838046" y="4875539"/>
            <a:ext cx="3949967" cy="42411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Pago de Dividendos</a:t>
            </a:r>
          </a:p>
        </p:txBody>
      </p:sp>
      <p:sp>
        <p:nvSpPr>
          <p:cNvPr id="28" name="Rectángulo redondeado 27"/>
          <p:cNvSpPr/>
          <p:nvPr/>
        </p:nvSpPr>
        <p:spPr>
          <a:xfrm>
            <a:off x="9842853" y="3308260"/>
            <a:ext cx="3914494" cy="42411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Genera Obligación de Cobro y Pago</a:t>
            </a:r>
          </a:p>
        </p:txBody>
      </p:sp>
      <p:cxnSp>
        <p:nvCxnSpPr>
          <p:cNvPr id="29" name="Conector recto 28"/>
          <p:cNvCxnSpPr/>
          <p:nvPr/>
        </p:nvCxnSpPr>
        <p:spPr>
          <a:xfrm flipV="1">
            <a:off x="4840744" y="5494064"/>
            <a:ext cx="12300437" cy="70036"/>
          </a:xfrm>
          <a:prstGeom prst="line">
            <a:avLst/>
          </a:prstGeom>
          <a:ln w="6350" cap="flat" cmpd="sng" algn="ctr">
            <a:solidFill>
              <a:schemeClr val="accent1">
                <a:lumMod val="60000"/>
                <a:lumOff val="4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0" name="Rectángulo 29"/>
          <p:cNvSpPr/>
          <p:nvPr/>
        </p:nvSpPr>
        <p:spPr>
          <a:xfrm>
            <a:off x="6068504" y="5698877"/>
            <a:ext cx="3096023" cy="2166905"/>
          </a:xfrm>
          <a:prstGeom prst="rect">
            <a:avLst/>
          </a:prstGeom>
          <a:noFill/>
          <a:ln w="12700">
            <a:solidFill>
              <a:schemeClr val="accent6">
                <a:lumMod val="75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31" name="CuadroTexto 30"/>
          <p:cNvSpPr txBox="1"/>
          <p:nvPr/>
        </p:nvSpPr>
        <p:spPr>
          <a:xfrm>
            <a:off x="6377604" y="5886503"/>
            <a:ext cx="2686954" cy="363946"/>
          </a:xfrm>
          <a:prstGeom prst="rect">
            <a:avLst/>
          </a:prstGeom>
          <a:noFill/>
          <a:effectLst>
            <a:outerShdw blurRad="50800" dist="38100" dir="2700000" algn="tl" rotWithShape="0">
              <a:prstClr val="black">
                <a:alpha val="40000"/>
              </a:prstClr>
            </a:outerShdw>
          </a:effectLst>
        </p:spPr>
        <p:txBody>
          <a:bodyPr wrap="none" rtlCol="0">
            <a:spAutoFit/>
          </a:bodyPr>
          <a:lstStyle/>
          <a:p>
            <a:r>
              <a:rPr lang="es-CO" sz="1765" b="1" dirty="0">
                <a:solidFill>
                  <a:schemeClr val="accent6">
                    <a:lumMod val="75000"/>
                  </a:schemeClr>
                </a:solidFill>
                <a:latin typeface="Helvetica" panose="020B0604020202020204" pitchFamily="34" charset="0"/>
              </a:rPr>
              <a:t>MIEMBRO VENDEDOR </a:t>
            </a:r>
          </a:p>
        </p:txBody>
      </p:sp>
      <p:sp>
        <p:nvSpPr>
          <p:cNvPr id="32" name="Rectángulo redondeado 31"/>
          <p:cNvSpPr/>
          <p:nvPr/>
        </p:nvSpPr>
        <p:spPr>
          <a:xfrm>
            <a:off x="6358198" y="6510483"/>
            <a:ext cx="2549347" cy="424117"/>
          </a:xfrm>
          <a:prstGeom prst="roundRect">
            <a:avLst/>
          </a:prstGeom>
          <a:solidFill>
            <a:schemeClr val="accent6">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Entrega Acciones Sin Derecho</a:t>
            </a:r>
          </a:p>
        </p:txBody>
      </p:sp>
      <p:sp>
        <p:nvSpPr>
          <p:cNvPr id="39" name="Rectángulo redondeado 38"/>
          <p:cNvSpPr/>
          <p:nvPr/>
        </p:nvSpPr>
        <p:spPr>
          <a:xfrm>
            <a:off x="9675687" y="6029758"/>
            <a:ext cx="2004611" cy="60286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Comprador con derechos</a:t>
            </a:r>
          </a:p>
        </p:txBody>
      </p:sp>
      <p:sp>
        <p:nvSpPr>
          <p:cNvPr id="42" name="Rectángulo redondeado 41"/>
          <p:cNvSpPr/>
          <p:nvPr/>
        </p:nvSpPr>
        <p:spPr>
          <a:xfrm>
            <a:off x="12337828" y="5613394"/>
            <a:ext cx="2631152" cy="46116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Proceso de Debito por valor del Dividendo</a:t>
            </a:r>
          </a:p>
        </p:txBody>
      </p:sp>
      <p:cxnSp>
        <p:nvCxnSpPr>
          <p:cNvPr id="55" name="Conector angular 54"/>
          <p:cNvCxnSpPr>
            <a:stCxn id="32" idx="3"/>
            <a:endCxn id="39" idx="1"/>
          </p:cNvCxnSpPr>
          <p:nvPr/>
        </p:nvCxnSpPr>
        <p:spPr>
          <a:xfrm flipV="1">
            <a:off x="8907545" y="6331191"/>
            <a:ext cx="768139" cy="391352"/>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3" name="Rectángulo redondeado 72"/>
          <p:cNvSpPr/>
          <p:nvPr/>
        </p:nvSpPr>
        <p:spPr>
          <a:xfrm>
            <a:off x="12355868" y="7322053"/>
            <a:ext cx="2655186" cy="449816"/>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Acredita CUD Comprador por valor del Dividendo</a:t>
            </a:r>
          </a:p>
        </p:txBody>
      </p:sp>
      <p:cxnSp>
        <p:nvCxnSpPr>
          <p:cNvPr id="76" name="Conector recto de flecha 75"/>
          <p:cNvCxnSpPr/>
          <p:nvPr/>
        </p:nvCxnSpPr>
        <p:spPr>
          <a:xfrm>
            <a:off x="11909132" y="3711535"/>
            <a:ext cx="0" cy="36047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7" name="Conector recto de flecha 76"/>
          <p:cNvCxnSpPr>
            <a:stCxn id="16" idx="3"/>
            <a:endCxn id="28" idx="1"/>
          </p:cNvCxnSpPr>
          <p:nvPr/>
        </p:nvCxnSpPr>
        <p:spPr>
          <a:xfrm flipV="1">
            <a:off x="8871498" y="3520317"/>
            <a:ext cx="971353" cy="7247"/>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0" name="Conector recto de flecha 79"/>
          <p:cNvCxnSpPr>
            <a:stCxn id="26" idx="3"/>
            <a:endCxn id="27" idx="1"/>
          </p:cNvCxnSpPr>
          <p:nvPr/>
        </p:nvCxnSpPr>
        <p:spPr>
          <a:xfrm flipV="1">
            <a:off x="8920693" y="5087596"/>
            <a:ext cx="917350" cy="10977"/>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9" name="Conector angular 88"/>
          <p:cNvCxnSpPr>
            <a:stCxn id="39" idx="3"/>
            <a:endCxn id="42" idx="1"/>
          </p:cNvCxnSpPr>
          <p:nvPr/>
        </p:nvCxnSpPr>
        <p:spPr>
          <a:xfrm flipV="1">
            <a:off x="11680295" y="5843976"/>
            <a:ext cx="657530" cy="487215"/>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94" name="Diagrama de flujo: decisión 93"/>
          <p:cNvSpPr/>
          <p:nvPr/>
        </p:nvSpPr>
        <p:spPr>
          <a:xfrm>
            <a:off x="12369689" y="6316135"/>
            <a:ext cx="2628785" cy="651888"/>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Dineros</a:t>
            </a:r>
          </a:p>
        </p:txBody>
      </p:sp>
      <p:cxnSp>
        <p:nvCxnSpPr>
          <p:cNvPr id="126" name="Conector recto de flecha 125"/>
          <p:cNvCxnSpPr>
            <a:stCxn id="94" idx="2"/>
            <a:endCxn id="73" idx="0"/>
          </p:cNvCxnSpPr>
          <p:nvPr/>
        </p:nvCxnSpPr>
        <p:spPr>
          <a:xfrm flipH="1">
            <a:off x="13683463" y="6968023"/>
            <a:ext cx="619" cy="354030"/>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28" name="CuadroTexto 127"/>
          <p:cNvSpPr txBox="1"/>
          <p:nvPr/>
        </p:nvSpPr>
        <p:spPr>
          <a:xfrm>
            <a:off x="13329129" y="6968024"/>
            <a:ext cx="427730" cy="273280"/>
          </a:xfrm>
          <a:prstGeom prst="rect">
            <a:avLst/>
          </a:prstGeom>
          <a:noFill/>
        </p:spPr>
        <p:txBody>
          <a:bodyPr wrap="square" rtlCol="0">
            <a:spAutoFit/>
          </a:bodyPr>
          <a:lstStyle/>
          <a:p>
            <a:r>
              <a:rPr lang="es-CO" sz="1176" dirty="0">
                <a:latin typeface="Helvetica" panose="020B0604020202020204" pitchFamily="34" charset="0"/>
              </a:rPr>
              <a:t>Si</a:t>
            </a:r>
          </a:p>
        </p:txBody>
      </p:sp>
      <p:sp>
        <p:nvSpPr>
          <p:cNvPr id="129" name="CuadroTexto 128"/>
          <p:cNvSpPr txBox="1"/>
          <p:nvPr/>
        </p:nvSpPr>
        <p:spPr>
          <a:xfrm>
            <a:off x="14465476" y="6269334"/>
            <a:ext cx="532998" cy="273280"/>
          </a:xfrm>
          <a:prstGeom prst="rect">
            <a:avLst/>
          </a:prstGeom>
          <a:noFill/>
        </p:spPr>
        <p:txBody>
          <a:bodyPr wrap="square" rtlCol="0">
            <a:spAutoFit/>
          </a:bodyPr>
          <a:lstStyle/>
          <a:p>
            <a:r>
              <a:rPr lang="es-CO" sz="1176" dirty="0">
                <a:latin typeface="Helvetica" panose="020B0604020202020204" pitchFamily="34" charset="0"/>
              </a:rPr>
              <a:t>No</a:t>
            </a:r>
          </a:p>
        </p:txBody>
      </p:sp>
      <p:cxnSp>
        <p:nvCxnSpPr>
          <p:cNvPr id="130" name="Conector recto de flecha 129"/>
          <p:cNvCxnSpPr/>
          <p:nvPr/>
        </p:nvCxnSpPr>
        <p:spPr>
          <a:xfrm flipH="1">
            <a:off x="13668837" y="6083518"/>
            <a:ext cx="619" cy="255977"/>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31" name="Conector angular 130"/>
          <p:cNvCxnSpPr>
            <a:stCxn id="94" idx="3"/>
            <a:endCxn id="53" idx="0"/>
          </p:cNvCxnSpPr>
          <p:nvPr/>
        </p:nvCxnSpPr>
        <p:spPr>
          <a:xfrm>
            <a:off x="14998472" y="6642079"/>
            <a:ext cx="1127713" cy="462069"/>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0" name="Rectángulo 59"/>
          <p:cNvSpPr/>
          <p:nvPr/>
        </p:nvSpPr>
        <p:spPr>
          <a:xfrm>
            <a:off x="15217487" y="2805829"/>
            <a:ext cx="2001360" cy="5082463"/>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61" name="CuadroTexto 60"/>
          <p:cNvSpPr txBox="1"/>
          <p:nvPr/>
        </p:nvSpPr>
        <p:spPr>
          <a:xfrm>
            <a:off x="15902009" y="2858877"/>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53" name="Rectángulo redondeado 52"/>
          <p:cNvSpPr/>
          <p:nvPr/>
        </p:nvSpPr>
        <p:spPr>
          <a:xfrm>
            <a:off x="15272530" y="7104148"/>
            <a:ext cx="1707314" cy="309156"/>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Incumplimiento</a:t>
            </a:r>
          </a:p>
        </p:txBody>
      </p:sp>
      <p:sp>
        <p:nvSpPr>
          <p:cNvPr id="44" name="Título 6">
            <a:extLst>
              <a:ext uri="{FF2B5EF4-FFF2-40B4-BE49-F238E27FC236}">
                <a16:creationId xmlns:a16="http://schemas.microsoft.com/office/drawing/2014/main" xmlns="" id="{7EC8E5B3-110C-4656-A1BE-AA86F29EACCB}"/>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3617827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396492" y="1761896"/>
            <a:ext cx="12073407"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Eventos Corporativos</a:t>
            </a:r>
          </a:p>
        </p:txBody>
      </p:sp>
      <p:sp>
        <p:nvSpPr>
          <p:cNvPr id="98" name="CuadroTexto 97"/>
          <p:cNvSpPr txBox="1"/>
          <p:nvPr/>
        </p:nvSpPr>
        <p:spPr>
          <a:xfrm>
            <a:off x="4794216" y="7085926"/>
            <a:ext cx="11125702" cy="816570"/>
          </a:xfrm>
          <a:prstGeom prst="rect">
            <a:avLst/>
          </a:prstGeom>
          <a:noFill/>
        </p:spPr>
        <p:txBody>
          <a:bodyPr wrap="square" rtlCol="0">
            <a:spAutoFit/>
          </a:bodyPr>
          <a:lstStyle/>
          <a:p>
            <a:pPr marL="252134" indent="-252134" algn="just">
              <a:buFont typeface="Arial" panose="020B0604020202020204" pitchFamily="34" charset="0"/>
              <a:buChar char="•"/>
            </a:pPr>
            <a:r>
              <a:rPr lang="es-CO" sz="1544" dirty="0">
                <a:latin typeface="Helvetica" panose="020B0604020202020204" pitchFamily="34" charset="0"/>
              </a:rPr>
              <a:t>Los cambios a Ejecutar se refiere a los nuevos códigos ISIN, Factores de Conversión y demás información que se defina para cada evento corporativo </a:t>
            </a:r>
          </a:p>
          <a:p>
            <a:pPr marL="252134" indent="-252134" algn="just">
              <a:buFont typeface="Arial" panose="020B0604020202020204" pitchFamily="34" charset="0"/>
              <a:buChar char="•"/>
            </a:pPr>
            <a:endParaRPr lang="es-CO" sz="1618" dirty="0">
              <a:solidFill>
                <a:srgbClr val="FF0000"/>
              </a:solidFill>
              <a:latin typeface="Helvetica" panose="020B0604020202020204" pitchFamily="34" charset="0"/>
            </a:endParaRPr>
          </a:p>
        </p:txBody>
      </p:sp>
      <p:sp>
        <p:nvSpPr>
          <p:cNvPr id="9" name="Marcador de contenido 6"/>
          <p:cNvSpPr txBox="1">
            <a:spLocks/>
          </p:cNvSpPr>
          <p:nvPr/>
        </p:nvSpPr>
        <p:spPr>
          <a:xfrm>
            <a:off x="5112901" y="2609371"/>
            <a:ext cx="11598196" cy="625528"/>
          </a:xfrm>
          <a:prstGeom prst="rect">
            <a:avLst/>
          </a:prstGeom>
        </p:spPr>
        <p:txBody>
          <a:bodyPr vert="horz" lIns="134472" tIns="67236" rIns="134472" bIns="67236" rtlCol="0">
            <a:noAutofit/>
          </a:bodyPr>
          <a:lstStyle>
            <a:lvl1pPr marL="0" indent="0" algn="l" defTabSz="914400" rtl="0" eaLnBrk="1" latinLnBrk="0" hangingPunct="1">
              <a:lnSpc>
                <a:spcPct val="90000"/>
              </a:lnSpc>
              <a:spcBef>
                <a:spcPts val="1000"/>
              </a:spcBef>
              <a:buFont typeface="Arial" panose="020B0604020202020204" pitchFamily="34" charset="0"/>
              <a:buNone/>
              <a:defRPr lang="es-ES" sz="2200" i="1" kern="1200">
                <a:solidFill>
                  <a:srgbClr val="C00000"/>
                </a:solidFill>
                <a:latin typeface="Helvetica"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s-CO" sz="2353" dirty="0"/>
              <a:t>Cambio en Valor Nominal ,Split, Fusiones, Escisiones y otros Eventos</a:t>
            </a:r>
          </a:p>
        </p:txBody>
      </p:sp>
      <p:sp>
        <p:nvSpPr>
          <p:cNvPr id="14" name="Rectángulo 13"/>
          <p:cNvSpPr/>
          <p:nvPr/>
        </p:nvSpPr>
        <p:spPr>
          <a:xfrm>
            <a:off x="6568826" y="3108441"/>
            <a:ext cx="4559575" cy="3713636"/>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15" name="CuadroTexto 14"/>
          <p:cNvSpPr txBox="1"/>
          <p:nvPr/>
        </p:nvSpPr>
        <p:spPr>
          <a:xfrm>
            <a:off x="8157369" y="3157224"/>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cxnSp>
        <p:nvCxnSpPr>
          <p:cNvPr id="19" name="Conector recto 18"/>
          <p:cNvCxnSpPr/>
          <p:nvPr/>
        </p:nvCxnSpPr>
        <p:spPr>
          <a:xfrm flipV="1">
            <a:off x="4789010" y="4222845"/>
            <a:ext cx="11130906" cy="79585"/>
          </a:xfrm>
          <a:prstGeom prst="line">
            <a:avLst/>
          </a:prstGeom>
          <a:ln w="6350" cap="flat" cmpd="sng" algn="ctr">
            <a:solidFill>
              <a:schemeClr val="accent1">
                <a:lumMod val="60000"/>
                <a:lumOff val="4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Rectángulo redondeado 27"/>
          <p:cNvSpPr/>
          <p:nvPr/>
        </p:nvSpPr>
        <p:spPr>
          <a:xfrm>
            <a:off x="7125149" y="3633380"/>
            <a:ext cx="3508338" cy="42411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Comunica fecha de ejecución Evento Corporativo </a:t>
            </a:r>
          </a:p>
        </p:txBody>
      </p:sp>
      <p:cxnSp>
        <p:nvCxnSpPr>
          <p:cNvPr id="29" name="Conector recto 28"/>
          <p:cNvCxnSpPr/>
          <p:nvPr/>
        </p:nvCxnSpPr>
        <p:spPr>
          <a:xfrm flipV="1">
            <a:off x="4704859" y="5228092"/>
            <a:ext cx="11186437" cy="103198"/>
          </a:xfrm>
          <a:prstGeom prst="line">
            <a:avLst/>
          </a:prstGeom>
          <a:ln w="6350" cap="flat" cmpd="sng" algn="ctr">
            <a:solidFill>
              <a:schemeClr val="accent1">
                <a:lumMod val="60000"/>
                <a:lumOff val="4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3" name="CuadroTexto 42"/>
          <p:cNvSpPr txBox="1"/>
          <p:nvPr/>
        </p:nvSpPr>
        <p:spPr>
          <a:xfrm rot="5400000">
            <a:off x="5060931" y="4152661"/>
            <a:ext cx="897553" cy="1271057"/>
          </a:xfrm>
          <a:prstGeom prst="rect">
            <a:avLst/>
          </a:prstGeom>
          <a:noFill/>
        </p:spPr>
        <p:txBody>
          <a:bodyPr vert="vert270" wrap="square" rtlCol="0">
            <a:spAutoFit/>
          </a:bodyPr>
          <a:lstStyle/>
          <a:p>
            <a:pPr algn="ctr"/>
            <a:r>
              <a:rPr lang="es-CO" sz="1544" dirty="0">
                <a:solidFill>
                  <a:schemeClr val="tx2">
                    <a:lumMod val="40000"/>
                    <a:lumOff val="60000"/>
                  </a:schemeClr>
                </a:solidFill>
                <a:latin typeface="Helvetica" panose="020B0604020202020204" pitchFamily="34" charset="0"/>
              </a:rPr>
              <a:t>Antes de </a:t>
            </a:r>
          </a:p>
          <a:p>
            <a:pPr algn="ctr"/>
            <a:r>
              <a:rPr lang="es-CO" sz="1544" dirty="0">
                <a:solidFill>
                  <a:schemeClr val="tx2">
                    <a:lumMod val="40000"/>
                    <a:lumOff val="60000"/>
                  </a:schemeClr>
                </a:solidFill>
                <a:latin typeface="Helvetica" panose="020B0604020202020204" pitchFamily="34" charset="0"/>
              </a:rPr>
              <a:t>T+1  </a:t>
            </a:r>
          </a:p>
          <a:p>
            <a:pPr algn="ctr"/>
            <a:r>
              <a:rPr lang="es-CO" sz="1544" dirty="0">
                <a:solidFill>
                  <a:schemeClr val="tx2">
                    <a:lumMod val="40000"/>
                    <a:lumOff val="60000"/>
                  </a:schemeClr>
                </a:solidFill>
                <a:latin typeface="Helvetica" panose="020B0604020202020204" pitchFamily="34" charset="0"/>
              </a:rPr>
              <a:t>Contado </a:t>
            </a:r>
            <a:endParaRPr lang="es-CO" sz="882" dirty="0">
              <a:solidFill>
                <a:schemeClr val="tx2">
                  <a:lumMod val="40000"/>
                  <a:lumOff val="60000"/>
                </a:schemeClr>
              </a:solidFill>
              <a:latin typeface="Helvetica" panose="020B0604020202020204" pitchFamily="34" charset="0"/>
            </a:endParaRPr>
          </a:p>
        </p:txBody>
      </p:sp>
      <p:sp>
        <p:nvSpPr>
          <p:cNvPr id="44" name="Rectángulo 43"/>
          <p:cNvSpPr/>
          <p:nvPr/>
        </p:nvSpPr>
        <p:spPr>
          <a:xfrm>
            <a:off x="11201387" y="3106506"/>
            <a:ext cx="4718529" cy="3715571"/>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5" name="CuadroTexto 44"/>
          <p:cNvSpPr txBox="1"/>
          <p:nvPr/>
        </p:nvSpPr>
        <p:spPr>
          <a:xfrm>
            <a:off x="13013502" y="3141060"/>
            <a:ext cx="994589" cy="363946"/>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50" name="Rectángulo redondeado 49"/>
          <p:cNvSpPr/>
          <p:nvPr/>
        </p:nvSpPr>
        <p:spPr>
          <a:xfrm>
            <a:off x="7125151" y="4522107"/>
            <a:ext cx="3508337" cy="488694"/>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Comunica cambios a Ejecutar </a:t>
            </a:r>
          </a:p>
        </p:txBody>
      </p:sp>
      <p:sp>
        <p:nvSpPr>
          <p:cNvPr id="51" name="Rectángulo redondeado 50"/>
          <p:cNvSpPr/>
          <p:nvPr/>
        </p:nvSpPr>
        <p:spPr>
          <a:xfrm>
            <a:off x="11847066" y="4522105"/>
            <a:ext cx="3427174" cy="472325"/>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Información </a:t>
            </a:r>
          </a:p>
        </p:txBody>
      </p:sp>
      <p:cxnSp>
        <p:nvCxnSpPr>
          <p:cNvPr id="53" name="Conector recto de flecha 52"/>
          <p:cNvCxnSpPr>
            <a:stCxn id="51" idx="2"/>
            <a:endCxn id="58" idx="0"/>
          </p:cNvCxnSpPr>
          <p:nvPr/>
        </p:nvCxnSpPr>
        <p:spPr>
          <a:xfrm>
            <a:off x="13560651" y="4994432"/>
            <a:ext cx="0" cy="471097"/>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4" name="Conector recto de flecha 53"/>
          <p:cNvCxnSpPr>
            <a:stCxn id="50" idx="3"/>
            <a:endCxn id="51" idx="1"/>
          </p:cNvCxnSpPr>
          <p:nvPr/>
        </p:nvCxnSpPr>
        <p:spPr>
          <a:xfrm flipV="1">
            <a:off x="10633489" y="4758267"/>
            <a:ext cx="1213577" cy="8185"/>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8" name="Rectángulo redondeado 57"/>
          <p:cNvSpPr/>
          <p:nvPr/>
        </p:nvSpPr>
        <p:spPr>
          <a:xfrm>
            <a:off x="11847066" y="5465529"/>
            <a:ext cx="3427174" cy="426394"/>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Actualiza Operaciones</a:t>
            </a:r>
          </a:p>
        </p:txBody>
      </p:sp>
      <p:sp>
        <p:nvSpPr>
          <p:cNvPr id="69" name="CuadroTexto 68"/>
          <p:cNvSpPr txBox="1"/>
          <p:nvPr/>
        </p:nvSpPr>
        <p:spPr>
          <a:xfrm rot="5400000">
            <a:off x="5123062" y="5268572"/>
            <a:ext cx="659924" cy="1630667"/>
          </a:xfrm>
          <a:prstGeom prst="rect">
            <a:avLst/>
          </a:prstGeom>
          <a:noFill/>
        </p:spPr>
        <p:txBody>
          <a:bodyPr vert="vert270" wrap="square" rtlCol="0">
            <a:spAutoFit/>
          </a:bodyPr>
          <a:lstStyle/>
          <a:p>
            <a:pPr algn="ctr"/>
            <a:r>
              <a:rPr lang="es-CO" sz="1544" dirty="0">
                <a:solidFill>
                  <a:schemeClr val="tx2">
                    <a:lumMod val="40000"/>
                    <a:lumOff val="60000"/>
                  </a:schemeClr>
                </a:solidFill>
                <a:latin typeface="Helvetica" panose="020B0604020202020204" pitchFamily="34" charset="0"/>
              </a:rPr>
              <a:t>T+1  </a:t>
            </a:r>
          </a:p>
          <a:p>
            <a:pPr algn="ctr"/>
            <a:r>
              <a:rPr lang="es-CO" sz="1544" dirty="0">
                <a:solidFill>
                  <a:schemeClr val="tx2">
                    <a:lumMod val="40000"/>
                    <a:lumOff val="60000"/>
                  </a:schemeClr>
                </a:solidFill>
                <a:latin typeface="Helvetica" panose="020B0604020202020204" pitchFamily="34" charset="0"/>
              </a:rPr>
              <a:t>Contado</a:t>
            </a:r>
          </a:p>
        </p:txBody>
      </p:sp>
      <p:cxnSp>
        <p:nvCxnSpPr>
          <p:cNvPr id="71" name="Conector recto de flecha 70"/>
          <p:cNvCxnSpPr>
            <a:stCxn id="58" idx="2"/>
            <a:endCxn id="82" idx="0"/>
          </p:cNvCxnSpPr>
          <p:nvPr/>
        </p:nvCxnSpPr>
        <p:spPr>
          <a:xfrm>
            <a:off x="13560654" y="5891923"/>
            <a:ext cx="10387" cy="286842"/>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8" name="Conector recto de flecha 77"/>
          <p:cNvCxnSpPr>
            <a:stCxn id="82" idx="1"/>
            <a:endCxn id="85" idx="3"/>
          </p:cNvCxnSpPr>
          <p:nvPr/>
        </p:nvCxnSpPr>
        <p:spPr>
          <a:xfrm flipH="1">
            <a:off x="10540837" y="6374580"/>
            <a:ext cx="876035" cy="943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2" name="Rectángulo 81"/>
          <p:cNvSpPr/>
          <p:nvPr/>
        </p:nvSpPr>
        <p:spPr>
          <a:xfrm>
            <a:off x="11416873" y="6178765"/>
            <a:ext cx="4308333" cy="391629"/>
          </a:xfrm>
          <a:prstGeom prst="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s-CO" sz="4706" dirty="0"/>
          </a:p>
        </p:txBody>
      </p:sp>
      <p:sp>
        <p:nvSpPr>
          <p:cNvPr id="83" name="Rectángulo redondeado 82"/>
          <p:cNvSpPr/>
          <p:nvPr/>
        </p:nvSpPr>
        <p:spPr>
          <a:xfrm>
            <a:off x="11520481" y="6239376"/>
            <a:ext cx="1990315" cy="277732"/>
          </a:xfrm>
          <a:prstGeom prst="roundRect">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Neto Fondos </a:t>
            </a:r>
          </a:p>
        </p:txBody>
      </p:sp>
      <p:sp>
        <p:nvSpPr>
          <p:cNvPr id="84" name="Rectángulo redondeado 83"/>
          <p:cNvSpPr/>
          <p:nvPr/>
        </p:nvSpPr>
        <p:spPr>
          <a:xfrm>
            <a:off x="13647445" y="6232582"/>
            <a:ext cx="1990315" cy="280857"/>
          </a:xfrm>
          <a:prstGeom prst="roundRect">
            <a:avLst/>
          </a:prstGeom>
          <a:solidFill>
            <a:srgbClr val="C00000"/>
          </a:solid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Neto Títulos</a:t>
            </a:r>
          </a:p>
        </p:txBody>
      </p:sp>
      <p:sp>
        <p:nvSpPr>
          <p:cNvPr id="85" name="Rectángulo redondeado 84"/>
          <p:cNvSpPr/>
          <p:nvPr/>
        </p:nvSpPr>
        <p:spPr>
          <a:xfrm>
            <a:off x="7125149" y="6166721"/>
            <a:ext cx="3415688" cy="434585"/>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Instrucciones de liquidación</a:t>
            </a:r>
          </a:p>
        </p:txBody>
      </p:sp>
      <p:sp>
        <p:nvSpPr>
          <p:cNvPr id="30" name="Título 6">
            <a:extLst>
              <a:ext uri="{FF2B5EF4-FFF2-40B4-BE49-F238E27FC236}">
                <a16:creationId xmlns:a16="http://schemas.microsoft.com/office/drawing/2014/main" xmlns="" id="{80A3187D-4833-46E2-B985-AD7DE0DA6020}"/>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267481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7850758" y="5065672"/>
            <a:ext cx="9323565" cy="3416320"/>
          </a:xfrm>
          <a:prstGeom prst="rect">
            <a:avLst/>
          </a:prstGeom>
          <a:noFill/>
        </p:spPr>
        <p:txBody>
          <a:bodyPr wrap="square" rtlCol="0">
            <a:spAutoFit/>
          </a:bodyPr>
          <a:lstStyle/>
          <a:p>
            <a:pPr>
              <a:lnSpc>
                <a:spcPct val="100000"/>
              </a:lnSpc>
            </a:pPr>
            <a:r>
              <a:rPr lang="es-CO" sz="5400" b="1" dirty="0">
                <a:solidFill>
                  <a:schemeClr val="tx2"/>
                </a:solidFill>
                <a:latin typeface="Helvetica"/>
              </a:rPr>
              <a:t>II. </a:t>
            </a:r>
            <a:r>
              <a:rPr lang="es-CO" sz="5400" b="1" dirty="0" smtClean="0">
                <a:solidFill>
                  <a:schemeClr val="tx2"/>
                </a:solidFill>
                <a:latin typeface="Helvetica"/>
              </a:rPr>
              <a:t>Modelo </a:t>
            </a:r>
            <a:r>
              <a:rPr lang="es-CO" sz="5400" b="1" dirty="0">
                <a:solidFill>
                  <a:schemeClr val="tx2"/>
                </a:solidFill>
                <a:latin typeface="Helvetica"/>
              </a:rPr>
              <a:t>Operativo C&amp;L Operaciones TTV</a:t>
            </a:r>
          </a:p>
          <a:p>
            <a:pPr>
              <a:lnSpc>
                <a:spcPct val="100000"/>
              </a:lnSpc>
            </a:pPr>
            <a:r>
              <a:rPr lang="es-CO" sz="5400" b="1" dirty="0">
                <a:solidFill>
                  <a:schemeClr val="tx2"/>
                </a:solidFill>
                <a:latin typeface="Helvetica"/>
              </a:rPr>
              <a:t>Renta Variable</a:t>
            </a:r>
          </a:p>
          <a:p>
            <a:endParaRPr lang="es-CO" sz="5400" b="1" dirty="0">
              <a:solidFill>
                <a:schemeClr val="tx2"/>
              </a:solidFill>
              <a:latin typeface="Helvetica"/>
            </a:endParaRPr>
          </a:p>
        </p:txBody>
      </p:sp>
    </p:spTree>
    <p:extLst>
      <p:ext uri="{BB962C8B-B14F-4D97-AF65-F5344CB8AC3E}">
        <p14:creationId xmlns:p14="http://schemas.microsoft.com/office/powerpoint/2010/main" val="3000094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511040" y="1658726"/>
            <a:ext cx="10830560" cy="625528"/>
          </a:xfrm>
        </p:spPr>
        <p:txBody>
          <a:bodyPr vert="horz" lIns="91440" tIns="45720" rIns="91440" bIns="45720" rtlCol="0">
            <a:noAutofit/>
          </a:bodyPr>
          <a:lstStyle/>
          <a:p>
            <a:r>
              <a:rPr lang="es-CO" sz="2800" b="1" dirty="0">
                <a:solidFill>
                  <a:schemeClr val="tx2"/>
                </a:solidFill>
                <a:latin typeface="Helvetica"/>
                <a:cs typeface="+mj-cs"/>
              </a:rPr>
              <a:t>Premisas</a:t>
            </a:r>
          </a:p>
        </p:txBody>
      </p:sp>
      <p:sp>
        <p:nvSpPr>
          <p:cNvPr id="4" name="Marcador de fecha 3"/>
          <p:cNvSpPr>
            <a:spLocks noGrp="1"/>
          </p:cNvSpPr>
          <p:nvPr>
            <p:ph type="dt" sz="half" idx="10"/>
          </p:nvPr>
        </p:nvSpPr>
        <p:spPr/>
        <p:txBody>
          <a:bodyPr/>
          <a:lstStyle/>
          <a:p>
            <a:fld id="{DBA9F659-C81E-40E0-A1F3-CAFA82100647}" type="datetime1">
              <a:rPr lang="es-CO" smtClean="0"/>
              <a:t>06/03/2018</a:t>
            </a:fld>
            <a:endParaRPr lang="es-CO" dirty="0"/>
          </a:p>
        </p:txBody>
      </p:sp>
      <p:sp>
        <p:nvSpPr>
          <p:cNvPr id="5" name="Marcador de número de diapositiva 4"/>
          <p:cNvSpPr>
            <a:spLocks noGrp="1"/>
          </p:cNvSpPr>
          <p:nvPr>
            <p:ph type="sldNum" sz="quarter" idx="12"/>
          </p:nvPr>
        </p:nvSpPr>
        <p:spPr/>
        <p:txBody>
          <a:bodyPr/>
          <a:lstStyle/>
          <a:p>
            <a:fld id="{F2E67AE3-78D1-4B85-B143-99C273AFF6CC}" type="slidenum">
              <a:rPr lang="es-CO" smtClean="0"/>
              <a:t>26</a:t>
            </a:fld>
            <a:endParaRPr lang="es-CO" dirty="0"/>
          </a:p>
        </p:txBody>
      </p:sp>
      <p:sp>
        <p:nvSpPr>
          <p:cNvPr id="8" name="Marcador de contenido 7"/>
          <p:cNvSpPr>
            <a:spLocks noGrp="1"/>
          </p:cNvSpPr>
          <p:nvPr>
            <p:ph idx="13"/>
          </p:nvPr>
        </p:nvSpPr>
        <p:spPr>
          <a:xfrm>
            <a:off x="5552474" y="2284251"/>
            <a:ext cx="10967686" cy="5969460"/>
          </a:xfrm>
        </p:spPr>
        <p:txBody>
          <a:bodyPr>
            <a:noAutofit/>
          </a:bodyPr>
          <a:lstStyle/>
          <a:p>
            <a:pPr algn="just">
              <a:lnSpc>
                <a:spcPct val="100000"/>
              </a:lnSpc>
            </a:pPr>
            <a:r>
              <a:rPr lang="es-CO" altLang="es-CO" sz="2059" dirty="0">
                <a:ea typeface="ＭＳ Ｐゴシック" panose="020B0600070205080204" pitchFamily="34" charset="-128"/>
              </a:rPr>
              <a:t>Las especies susceptibles de ser aceptadas por CRCC sobre Operaciones </a:t>
            </a:r>
            <a:r>
              <a:rPr lang="es-CO" altLang="es-CO" sz="2059" dirty="0" err="1">
                <a:ea typeface="ＭＳ Ｐゴシック" panose="020B0600070205080204" pitchFamily="34" charset="-128"/>
              </a:rPr>
              <a:t>TTV´s</a:t>
            </a:r>
            <a:r>
              <a:rPr lang="es-CO" altLang="es-CO" sz="2059" dirty="0">
                <a:ea typeface="ＭＳ Ｐゴシック" panose="020B0600070205080204" pitchFamily="34" charset="-128"/>
              </a:rPr>
              <a:t> serán todas las listadas en la BVC:</a:t>
            </a:r>
          </a:p>
          <a:p>
            <a:pPr lvl="1" algn="just">
              <a:lnSpc>
                <a:spcPct val="100000"/>
              </a:lnSpc>
            </a:pPr>
            <a:r>
              <a:rPr lang="es-CO" sz="2059" dirty="0">
                <a:ea typeface="ＭＳ Ｐゴシック" panose="020B0600070205080204" pitchFamily="34" charset="-128"/>
              </a:rPr>
              <a:t>Acciones </a:t>
            </a:r>
          </a:p>
          <a:p>
            <a:pPr lvl="1" algn="just">
              <a:lnSpc>
                <a:spcPct val="100000"/>
              </a:lnSpc>
            </a:pPr>
            <a:r>
              <a:rPr lang="es-CO" sz="2059" dirty="0">
                <a:ea typeface="ＭＳ Ｐゴシック" panose="020B0600070205080204" pitchFamily="34" charset="-128"/>
              </a:rPr>
              <a:t>ETF</a:t>
            </a:r>
          </a:p>
          <a:p>
            <a:pPr algn="just">
              <a:lnSpc>
                <a:spcPct val="100000"/>
              </a:lnSpc>
            </a:pPr>
            <a:r>
              <a:rPr lang="es-CO" sz="2059" dirty="0">
                <a:ea typeface="ＭＳ Ｐゴシック" panose="020B0600070205080204" pitchFamily="34" charset="-128"/>
              </a:rPr>
              <a:t>Todas las operaciones </a:t>
            </a:r>
            <a:r>
              <a:rPr lang="es-CO" sz="2059" dirty="0" err="1">
                <a:ea typeface="ＭＳ Ｐゴシック" panose="020B0600070205080204" pitchFamily="34" charset="-128"/>
              </a:rPr>
              <a:t>TTV´s</a:t>
            </a:r>
            <a:r>
              <a:rPr lang="es-CO" sz="2059" dirty="0">
                <a:ea typeface="ＭＳ Ｐゴシック" panose="020B0600070205080204" pitchFamily="34" charset="-128"/>
              </a:rPr>
              <a:t> negociadas en la BVC serán compensadas y liquidadas en la Cámara una vez sean aceptadas.</a:t>
            </a:r>
          </a:p>
          <a:p>
            <a:pPr algn="just">
              <a:lnSpc>
                <a:spcPct val="100000"/>
              </a:lnSpc>
            </a:pPr>
            <a:r>
              <a:rPr lang="es-CO" sz="2059" dirty="0">
                <a:ea typeface="ＭＳ Ｐゴシック" panose="020B0600070205080204" pitchFamily="34" charset="-128"/>
              </a:rPr>
              <a:t>La CRCC aceptará las operaciones </a:t>
            </a:r>
            <a:r>
              <a:rPr lang="es-CO" sz="2059" dirty="0" err="1">
                <a:ea typeface="ＭＳ Ｐゴシック" panose="020B0600070205080204" pitchFamily="34" charset="-128"/>
              </a:rPr>
              <a:t>TTV´s</a:t>
            </a:r>
            <a:r>
              <a:rPr lang="es-CO" sz="2059" dirty="0">
                <a:ea typeface="ＭＳ Ｐゴシック" panose="020B0600070205080204" pitchFamily="34" charset="-128"/>
              </a:rPr>
              <a:t> dentro los horarios que se establezcan, el día del cumplimiento del flujo inicial de la operación, una vez estas sean:</a:t>
            </a:r>
          </a:p>
          <a:p>
            <a:pPr lvl="1" algn="just">
              <a:lnSpc>
                <a:spcPct val="100000"/>
              </a:lnSpc>
            </a:pPr>
            <a:r>
              <a:rPr lang="es-CO" sz="2059" dirty="0">
                <a:ea typeface="ＭＳ Ｐゴシック" panose="020B0600070205080204" pitchFamily="34" charset="-128"/>
              </a:rPr>
              <a:t> Enviadas por la BVC, después de su complementación</a:t>
            </a:r>
          </a:p>
          <a:p>
            <a:pPr lvl="1" algn="just">
              <a:lnSpc>
                <a:spcPct val="100000"/>
              </a:lnSpc>
            </a:pPr>
            <a:r>
              <a:rPr lang="es-CO" sz="2059" dirty="0">
                <a:ea typeface="ＭＳ Ｐゴシック" panose="020B0600070205080204" pitchFamily="34" charset="-128"/>
              </a:rPr>
              <a:t>Las operaciones con Custodios deben ser admitidas previamente</a:t>
            </a:r>
          </a:p>
          <a:p>
            <a:pPr lvl="1" algn="just">
              <a:lnSpc>
                <a:spcPct val="100000"/>
              </a:lnSpc>
            </a:pPr>
            <a:r>
              <a:rPr lang="es-CO" sz="2059" dirty="0">
                <a:ea typeface="ＭＳ Ｐゴシック" panose="020B0600070205080204" pitchFamily="34" charset="-128"/>
              </a:rPr>
              <a:t>Validando las garantías disponibles en la cuenta del tercero receptor de la Operación</a:t>
            </a:r>
          </a:p>
          <a:p>
            <a:pPr algn="just">
              <a:lnSpc>
                <a:spcPct val="100000"/>
              </a:lnSpc>
            </a:pPr>
            <a:r>
              <a:rPr lang="es-CO" sz="2059" dirty="0">
                <a:ea typeface="ＭＳ Ｐゴシック" panose="020B0600070205080204" pitchFamily="34" charset="-128"/>
              </a:rPr>
              <a:t>Las operaciones llegarán a la CRCC con la información completa de inversionistas y miembros.</a:t>
            </a:r>
          </a:p>
          <a:p>
            <a:pPr algn="just">
              <a:lnSpc>
                <a:spcPct val="100000"/>
              </a:lnSpc>
            </a:pPr>
            <a:r>
              <a:rPr lang="es-CO" sz="2059" dirty="0">
                <a:ea typeface="ＭＳ Ｐゴシック" panose="020B0600070205080204" pitchFamily="34" charset="-128"/>
              </a:rPr>
              <a:t>El pago de la prima que genera la transferencia de los valores a cargo del receptor será liquidada en la operación de regreso.</a:t>
            </a:r>
          </a:p>
          <a:p>
            <a:pPr marL="0" indent="0" algn="just">
              <a:lnSpc>
                <a:spcPct val="100000"/>
              </a:lnSpc>
              <a:buNone/>
            </a:pPr>
            <a:endParaRPr lang="es-CO" sz="2059" i="1" dirty="0"/>
          </a:p>
          <a:p>
            <a:pPr lvl="2" algn="just"/>
            <a:endParaRPr lang="es-CO" altLang="es-CO" sz="2059" dirty="0">
              <a:ea typeface="ＭＳ Ｐゴシック" panose="020B0600070205080204" pitchFamily="34" charset="-128"/>
            </a:endParaRPr>
          </a:p>
          <a:p>
            <a:pPr lvl="2" algn="just"/>
            <a:endParaRPr lang="es-ES_tradnl" altLang="es-CO" sz="2059" dirty="0">
              <a:solidFill>
                <a:srgbClr val="595959"/>
              </a:solidFill>
              <a:ea typeface="ＭＳ Ｐゴシック" panose="020B0600070205080204" pitchFamily="34" charset="-128"/>
            </a:endParaRPr>
          </a:p>
          <a:p>
            <a:pPr algn="just">
              <a:lnSpc>
                <a:spcPct val="100000"/>
              </a:lnSpc>
            </a:pPr>
            <a:endParaRPr lang="es-CO" sz="2059" dirty="0"/>
          </a:p>
          <a:p>
            <a:pPr algn="just">
              <a:lnSpc>
                <a:spcPct val="100000"/>
              </a:lnSpc>
            </a:pPr>
            <a:endParaRPr lang="es-CO" sz="2059" dirty="0">
              <a:ea typeface="ＭＳ Ｐゴシック" panose="020B0600070205080204" pitchFamily="34" charset="-128"/>
            </a:endParaRPr>
          </a:p>
          <a:p>
            <a:pPr algn="just">
              <a:lnSpc>
                <a:spcPct val="100000"/>
              </a:lnSpc>
            </a:pPr>
            <a:endParaRPr lang="es-CO" sz="2059" dirty="0">
              <a:ea typeface="ＭＳ Ｐゴシック" panose="020B0600070205080204" pitchFamily="34" charset="-128"/>
            </a:endParaRPr>
          </a:p>
        </p:txBody>
      </p:sp>
      <p:sp>
        <p:nvSpPr>
          <p:cNvPr id="9" name="Título 6"/>
          <p:cNvSpPr txBox="1">
            <a:spLocks/>
          </p:cNvSpPr>
          <p:nvPr/>
        </p:nvSpPr>
        <p:spPr>
          <a:xfrm>
            <a:off x="1290920" y="553708"/>
            <a:ext cx="15464261" cy="1186517"/>
          </a:xfrm>
          <a:prstGeom prst="rect">
            <a:avLst/>
          </a:prstGeom>
        </p:spPr>
        <p:txBody>
          <a:bodyPr vert="horz" lIns="134472" tIns="67236" rIns="134472" bIns="67236" rtlCol="0" anchor="ctr">
            <a:noAutofit/>
          </a:bodyPr>
          <a:lstStyle>
            <a:lvl1pPr algn="l" defTabSz="914400" rtl="0" eaLnBrk="1" latinLnBrk="0" hangingPunct="1">
              <a:lnSpc>
                <a:spcPct val="90000"/>
              </a:lnSpc>
              <a:spcBef>
                <a:spcPct val="0"/>
              </a:spcBef>
              <a:buNone/>
              <a:defRPr sz="3400" b="1" kern="1200">
                <a:solidFill>
                  <a:srgbClr val="001642"/>
                </a:solidFill>
                <a:latin typeface="Arial Narrow" panose="020B0606020202030204" pitchFamily="34" charset="0"/>
                <a:ea typeface="+mj-ea"/>
                <a:cs typeface="+mj-cs"/>
              </a:defRPr>
            </a:lvl1pPr>
          </a:lstStyle>
          <a:p>
            <a:endParaRPr lang="es-CO" sz="4118" dirty="0"/>
          </a:p>
        </p:txBody>
      </p:sp>
      <p:sp>
        <p:nvSpPr>
          <p:cNvPr id="2" name="Título 1"/>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3780655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490720" y="1658726"/>
            <a:ext cx="12275354" cy="625528"/>
          </a:xfrm>
        </p:spPr>
        <p:txBody>
          <a:bodyPr vert="horz" lIns="91440" tIns="45720" rIns="91440" bIns="45720" rtlCol="0">
            <a:noAutofit/>
          </a:bodyPr>
          <a:lstStyle/>
          <a:p>
            <a:r>
              <a:rPr lang="es-CO" sz="2800" b="1" dirty="0">
                <a:solidFill>
                  <a:schemeClr val="tx2"/>
                </a:solidFill>
                <a:latin typeface="Helvetica"/>
                <a:cs typeface="+mj-cs"/>
              </a:rPr>
              <a:t>Premisas</a:t>
            </a:r>
          </a:p>
        </p:txBody>
      </p:sp>
      <p:sp>
        <p:nvSpPr>
          <p:cNvPr id="4" name="Marcador de fecha 3"/>
          <p:cNvSpPr>
            <a:spLocks noGrp="1"/>
          </p:cNvSpPr>
          <p:nvPr>
            <p:ph type="dt" sz="half" idx="10"/>
          </p:nvPr>
        </p:nvSpPr>
        <p:spPr/>
        <p:txBody>
          <a:bodyPr/>
          <a:lstStyle/>
          <a:p>
            <a:fld id="{DBA9F659-C81E-40E0-A1F3-CAFA82100647}" type="datetime1">
              <a:rPr lang="es-CO" smtClean="0"/>
              <a:t>06/03/2018</a:t>
            </a:fld>
            <a:endParaRPr lang="es-CO" dirty="0"/>
          </a:p>
        </p:txBody>
      </p:sp>
      <p:sp>
        <p:nvSpPr>
          <p:cNvPr id="5" name="Marcador de número de diapositiva 4"/>
          <p:cNvSpPr>
            <a:spLocks noGrp="1"/>
          </p:cNvSpPr>
          <p:nvPr>
            <p:ph type="sldNum" sz="quarter" idx="12"/>
          </p:nvPr>
        </p:nvSpPr>
        <p:spPr/>
        <p:txBody>
          <a:bodyPr/>
          <a:lstStyle/>
          <a:p>
            <a:fld id="{F2E67AE3-78D1-4B85-B143-99C273AFF6CC}" type="slidenum">
              <a:rPr lang="es-CO" smtClean="0"/>
              <a:t>27</a:t>
            </a:fld>
            <a:endParaRPr lang="es-CO" dirty="0"/>
          </a:p>
        </p:txBody>
      </p:sp>
      <p:sp>
        <p:nvSpPr>
          <p:cNvPr id="8" name="Marcador de contenido 7"/>
          <p:cNvSpPr>
            <a:spLocks noGrp="1"/>
          </p:cNvSpPr>
          <p:nvPr>
            <p:ph idx="13"/>
          </p:nvPr>
        </p:nvSpPr>
        <p:spPr>
          <a:xfrm>
            <a:off x="4811224" y="2506491"/>
            <a:ext cx="11954850" cy="5969460"/>
          </a:xfrm>
        </p:spPr>
        <p:txBody>
          <a:bodyPr>
            <a:noAutofit/>
          </a:bodyPr>
          <a:lstStyle/>
          <a:p>
            <a:pPr algn="just">
              <a:lnSpc>
                <a:spcPct val="100000"/>
              </a:lnSpc>
            </a:pPr>
            <a:r>
              <a:rPr lang="es-CO" sz="2059" dirty="0">
                <a:ea typeface="ＭＳ Ｐゴシック" panose="020B0600070205080204" pitchFamily="34" charset="-128"/>
              </a:rPr>
              <a:t>Las garantías depositadas para cubrir el riesgo de una operación TTV  estarán pignoradas a favor de la Cámara de acuerdo con el Modelo de Riesgo de la CRCC.</a:t>
            </a:r>
          </a:p>
          <a:p>
            <a:pPr algn="just">
              <a:lnSpc>
                <a:spcPct val="100000"/>
              </a:lnSpc>
            </a:pPr>
            <a:r>
              <a:rPr lang="es-CO" sz="2059" dirty="0">
                <a:ea typeface="ＭＳ Ｐゴシック" panose="020B0600070205080204" pitchFamily="34" charset="-128"/>
              </a:rPr>
              <a:t>Se mantiene las características actuales de los anticipos de las operaciones (Con </a:t>
            </a:r>
            <a:r>
              <a:rPr lang="es-CO" sz="2059" i="1" dirty="0" err="1">
                <a:ea typeface="ＭＳ Ｐゴシック" panose="020B0600070205080204" pitchFamily="34" charset="-128"/>
              </a:rPr>
              <a:t>Recall</a:t>
            </a:r>
            <a:r>
              <a:rPr lang="es-CO" sz="2059" dirty="0">
                <a:ea typeface="ＭＳ Ｐゴシック" panose="020B0600070205080204" pitchFamily="34" charset="-128"/>
              </a:rPr>
              <a:t> y sin </a:t>
            </a:r>
            <a:r>
              <a:rPr lang="es-CO" sz="2059" i="1" dirty="0" err="1">
                <a:ea typeface="ＭＳ Ｐゴシック" panose="020B0600070205080204" pitchFamily="34" charset="-128"/>
              </a:rPr>
              <a:t>Recall</a:t>
            </a:r>
            <a:r>
              <a:rPr lang="es-CO" sz="2059" dirty="0">
                <a:ea typeface="ＭＳ Ｐゴシック" panose="020B0600070205080204" pitchFamily="34" charset="-128"/>
              </a:rPr>
              <a:t>).</a:t>
            </a:r>
          </a:p>
          <a:p>
            <a:pPr algn="just">
              <a:lnSpc>
                <a:spcPct val="100000"/>
              </a:lnSpc>
            </a:pPr>
            <a:r>
              <a:rPr lang="es-CO" sz="2059" dirty="0">
                <a:ea typeface="ＭＳ Ｐゴシック" panose="020B0600070205080204" pitchFamily="34" charset="-128"/>
              </a:rPr>
              <a:t>La determinación de las obligaciones de las partes se realizará en bruto a nivel de Cuenta operación por operación</a:t>
            </a:r>
          </a:p>
          <a:p>
            <a:pPr algn="just">
              <a:defRPr/>
            </a:pPr>
            <a:r>
              <a:rPr lang="es-CO" sz="2059" dirty="0">
                <a:ea typeface="ＭＳ Ｐゴシック" panose="020B0600070205080204" pitchFamily="34" charset="-128"/>
              </a:rPr>
              <a:t>La solicitud de fondos para el cumplimiento de la Prima se realizará a través de débitos automáticos en </a:t>
            </a:r>
            <a:r>
              <a:rPr lang="es-CO" sz="2059" dirty="0" err="1">
                <a:ea typeface="ＭＳ Ｐゴシック" panose="020B0600070205080204" pitchFamily="34" charset="-128"/>
              </a:rPr>
              <a:t>Deceval</a:t>
            </a:r>
            <a:r>
              <a:rPr lang="es-CO" sz="2059" dirty="0">
                <a:ea typeface="ＭＳ Ｐゴシック" panose="020B0600070205080204" pitchFamily="34" charset="-128"/>
              </a:rPr>
              <a:t>.</a:t>
            </a:r>
          </a:p>
          <a:p>
            <a:pPr algn="just">
              <a:defRPr/>
            </a:pPr>
            <a:r>
              <a:rPr lang="es-CO" sz="2059" dirty="0">
                <a:ea typeface="ＭＳ Ｐゴシック" panose="020B0600070205080204" pitchFamily="34" charset="-128"/>
              </a:rPr>
              <a:t>Los derechos patrimoniales a que haya lugar derivados de la propiedad de los títulos prestados, serán gestionados por la CRCC, a través de un servicio prestado por </a:t>
            </a:r>
            <a:r>
              <a:rPr lang="es-CO" sz="2059" dirty="0" err="1">
                <a:ea typeface="ＭＳ Ｐゴシック" panose="020B0600070205080204" pitchFamily="34" charset="-128"/>
              </a:rPr>
              <a:t>Deceval</a:t>
            </a:r>
            <a:r>
              <a:rPr lang="es-CO" sz="2059" dirty="0">
                <a:ea typeface="ＭＳ Ｐゴシック" panose="020B0600070205080204" pitchFamily="34" charset="-128"/>
              </a:rPr>
              <a:t>.</a:t>
            </a:r>
          </a:p>
          <a:p>
            <a:pPr algn="just">
              <a:defRPr/>
            </a:pPr>
            <a:endParaRPr lang="es-CO" sz="2059" dirty="0">
              <a:ea typeface="ＭＳ Ｐゴシック" panose="020B0600070205080204" pitchFamily="34" charset="-128"/>
            </a:endParaRPr>
          </a:p>
          <a:p>
            <a:pPr marL="0" indent="0" algn="just">
              <a:lnSpc>
                <a:spcPct val="100000"/>
              </a:lnSpc>
              <a:buNone/>
            </a:pPr>
            <a:endParaRPr lang="es-CO" sz="2059" i="1" dirty="0"/>
          </a:p>
          <a:p>
            <a:pPr lvl="2" algn="just"/>
            <a:endParaRPr lang="es-CO" altLang="es-CO" sz="2059" dirty="0">
              <a:ea typeface="ＭＳ Ｐゴシック" panose="020B0600070205080204" pitchFamily="34" charset="-128"/>
            </a:endParaRPr>
          </a:p>
          <a:p>
            <a:pPr lvl="2" algn="just"/>
            <a:endParaRPr lang="es-ES_tradnl" altLang="es-CO" sz="2059" dirty="0">
              <a:solidFill>
                <a:srgbClr val="595959"/>
              </a:solidFill>
              <a:ea typeface="ＭＳ Ｐゴシック" panose="020B0600070205080204" pitchFamily="34" charset="-128"/>
            </a:endParaRPr>
          </a:p>
          <a:p>
            <a:pPr algn="just">
              <a:lnSpc>
                <a:spcPct val="100000"/>
              </a:lnSpc>
            </a:pPr>
            <a:endParaRPr lang="es-CO" sz="2059" dirty="0"/>
          </a:p>
          <a:p>
            <a:pPr algn="just">
              <a:lnSpc>
                <a:spcPct val="100000"/>
              </a:lnSpc>
            </a:pPr>
            <a:endParaRPr lang="es-CO" sz="2059" dirty="0">
              <a:ea typeface="ＭＳ Ｐゴシック" panose="020B0600070205080204" pitchFamily="34" charset="-128"/>
            </a:endParaRPr>
          </a:p>
          <a:p>
            <a:pPr algn="just">
              <a:lnSpc>
                <a:spcPct val="100000"/>
              </a:lnSpc>
            </a:pPr>
            <a:endParaRPr lang="es-CO" sz="2059" dirty="0">
              <a:ea typeface="ＭＳ Ｐゴシック" panose="020B0600070205080204" pitchFamily="34" charset="-128"/>
            </a:endParaRPr>
          </a:p>
        </p:txBody>
      </p:sp>
      <p:sp>
        <p:nvSpPr>
          <p:cNvPr id="10" name="Título 1">
            <a:extLst>
              <a:ext uri="{FF2B5EF4-FFF2-40B4-BE49-F238E27FC236}">
                <a16:creationId xmlns:a16="http://schemas.microsoft.com/office/drawing/2014/main" xmlns="" id="{23CD9235-F6F0-4E92-9465-B095ECED637C}"/>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2913474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498862" y="1658726"/>
            <a:ext cx="12267212" cy="625528"/>
          </a:xfrm>
        </p:spPr>
        <p:txBody>
          <a:bodyPr vert="horz" lIns="91440" tIns="45720" rIns="91440" bIns="45720" rtlCol="0">
            <a:noAutofit/>
          </a:bodyPr>
          <a:lstStyle/>
          <a:p>
            <a:r>
              <a:rPr lang="es-CO" sz="2800" b="1" dirty="0">
                <a:solidFill>
                  <a:schemeClr val="tx2"/>
                </a:solidFill>
                <a:latin typeface="Helvetica"/>
                <a:cs typeface="+mj-cs"/>
              </a:rPr>
              <a:t>Modelo General Alto Nivel :Flujo Inicial de la Operación</a:t>
            </a:r>
          </a:p>
        </p:txBody>
      </p:sp>
      <p:sp>
        <p:nvSpPr>
          <p:cNvPr id="5" name="Marcador de número de diapositiva 4"/>
          <p:cNvSpPr>
            <a:spLocks noGrp="1"/>
          </p:cNvSpPr>
          <p:nvPr>
            <p:ph type="sldNum" sz="quarter" idx="12"/>
          </p:nvPr>
        </p:nvSpPr>
        <p:spPr>
          <a:xfrm>
            <a:off x="7491098" y="9696530"/>
            <a:ext cx="3025616" cy="536954"/>
          </a:xfrm>
        </p:spPr>
        <p:txBody>
          <a:bodyPr/>
          <a:lstStyle/>
          <a:p>
            <a:fld id="{F2E67AE3-78D1-4B85-B143-99C273AFF6CC}" type="slidenum">
              <a:rPr lang="es-CO" smtClean="0"/>
              <a:t>28</a:t>
            </a:fld>
            <a:endParaRPr lang="es-CO" dirty="0"/>
          </a:p>
        </p:txBody>
      </p:sp>
      <p:sp>
        <p:nvSpPr>
          <p:cNvPr id="164" name="Marcador de fecha 3"/>
          <p:cNvSpPr>
            <a:spLocks noGrp="1"/>
          </p:cNvSpPr>
          <p:nvPr>
            <p:ph type="dt" sz="half" idx="10"/>
          </p:nvPr>
        </p:nvSpPr>
        <p:spPr>
          <a:xfrm>
            <a:off x="3218670" y="8992158"/>
            <a:ext cx="3025616" cy="536954"/>
          </a:xfrm>
        </p:spPr>
        <p:txBody>
          <a:bodyPr/>
          <a:lstStyle/>
          <a:p>
            <a:fld id="{DBA9F659-C81E-40E0-A1F3-CAFA82100647}" type="datetime1">
              <a:rPr lang="es-CO" smtClean="0"/>
              <a:t>06/03/2018</a:t>
            </a:fld>
            <a:endParaRPr lang="es-CO" dirty="0"/>
          </a:p>
        </p:txBody>
      </p:sp>
      <p:sp>
        <p:nvSpPr>
          <p:cNvPr id="62" name="Rectángulo 61"/>
          <p:cNvSpPr/>
          <p:nvPr/>
        </p:nvSpPr>
        <p:spPr>
          <a:xfrm>
            <a:off x="5159366" y="2358195"/>
            <a:ext cx="3190030" cy="6420249"/>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1618" dirty="0"/>
          </a:p>
        </p:txBody>
      </p:sp>
      <p:sp>
        <p:nvSpPr>
          <p:cNvPr id="66" name="CuadroTexto 65"/>
          <p:cNvSpPr txBox="1"/>
          <p:nvPr/>
        </p:nvSpPr>
        <p:spPr>
          <a:xfrm>
            <a:off x="6367462" y="2430376"/>
            <a:ext cx="66236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t>BVC</a:t>
            </a:r>
          </a:p>
        </p:txBody>
      </p:sp>
      <p:sp>
        <p:nvSpPr>
          <p:cNvPr id="67" name="Rectángulo 66"/>
          <p:cNvSpPr/>
          <p:nvPr/>
        </p:nvSpPr>
        <p:spPr>
          <a:xfrm>
            <a:off x="8424531" y="2358195"/>
            <a:ext cx="4233277" cy="6420248"/>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1618" dirty="0"/>
          </a:p>
        </p:txBody>
      </p:sp>
      <p:sp>
        <p:nvSpPr>
          <p:cNvPr id="68" name="CuadroTexto 67"/>
          <p:cNvSpPr txBox="1"/>
          <p:nvPr/>
        </p:nvSpPr>
        <p:spPr>
          <a:xfrm>
            <a:off x="10080065" y="2435849"/>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69" name="Rectángulo redondeado 89"/>
          <p:cNvSpPr/>
          <p:nvPr/>
        </p:nvSpPr>
        <p:spPr>
          <a:xfrm>
            <a:off x="5539901" y="2948855"/>
            <a:ext cx="2460240" cy="436758"/>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Calce de la Operación </a:t>
            </a:r>
          </a:p>
        </p:txBody>
      </p:sp>
      <p:cxnSp>
        <p:nvCxnSpPr>
          <p:cNvPr id="74" name="Conector recto de flecha 73"/>
          <p:cNvCxnSpPr>
            <a:stCxn id="69" idx="2"/>
            <a:endCxn id="102" idx="0"/>
          </p:cNvCxnSpPr>
          <p:nvPr/>
        </p:nvCxnSpPr>
        <p:spPr>
          <a:xfrm flipH="1">
            <a:off x="6756697" y="3385613"/>
            <a:ext cx="13324" cy="686750"/>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7" name="CuadroTexto 76"/>
          <p:cNvSpPr txBox="1"/>
          <p:nvPr/>
        </p:nvSpPr>
        <p:spPr>
          <a:xfrm>
            <a:off x="8643860" y="3669505"/>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sp>
        <p:nvSpPr>
          <p:cNvPr id="84" name="Rectángulo 83"/>
          <p:cNvSpPr/>
          <p:nvPr/>
        </p:nvSpPr>
        <p:spPr>
          <a:xfrm>
            <a:off x="12742424" y="2358195"/>
            <a:ext cx="3850399" cy="6420248"/>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1618" dirty="0"/>
          </a:p>
        </p:txBody>
      </p:sp>
      <p:sp>
        <p:nvSpPr>
          <p:cNvPr id="97" name="CuadroTexto 96"/>
          <p:cNvSpPr txBox="1"/>
          <p:nvPr/>
        </p:nvSpPr>
        <p:spPr>
          <a:xfrm>
            <a:off x="14081964" y="2460917"/>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98" name="Rectángulo redondeado 116"/>
          <p:cNvSpPr/>
          <p:nvPr/>
        </p:nvSpPr>
        <p:spPr>
          <a:xfrm>
            <a:off x="9061683" y="7530955"/>
            <a:ext cx="2715572" cy="457141"/>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Cumplimiento Flujo Inicial</a:t>
            </a:r>
          </a:p>
        </p:txBody>
      </p:sp>
      <p:sp>
        <p:nvSpPr>
          <p:cNvPr id="100" name="CuadroTexto 99"/>
          <p:cNvSpPr txBox="1"/>
          <p:nvPr/>
        </p:nvSpPr>
        <p:spPr>
          <a:xfrm>
            <a:off x="4290584" y="4890508"/>
            <a:ext cx="690664" cy="1042978"/>
          </a:xfrm>
          <a:prstGeom prst="rect">
            <a:avLst/>
          </a:prstGeom>
          <a:noFill/>
        </p:spPr>
        <p:txBody>
          <a:bodyPr wrap="square" rtlCol="0">
            <a:spAutoFit/>
          </a:bodyPr>
          <a:lstStyle/>
          <a:p>
            <a:r>
              <a:rPr lang="es-CO" sz="2059" dirty="0">
                <a:solidFill>
                  <a:schemeClr val="tx2">
                    <a:lumMod val="40000"/>
                    <a:lumOff val="60000"/>
                  </a:schemeClr>
                </a:solidFill>
              </a:rPr>
              <a:t>T+0</a:t>
            </a:r>
          </a:p>
          <a:p>
            <a:r>
              <a:rPr lang="es-CO" sz="2059" dirty="0">
                <a:solidFill>
                  <a:schemeClr val="tx2">
                    <a:lumMod val="40000"/>
                    <a:lumOff val="60000"/>
                  </a:schemeClr>
                </a:solidFill>
              </a:rPr>
              <a:t> &gt;&gt;</a:t>
            </a:r>
          </a:p>
          <a:p>
            <a:r>
              <a:rPr lang="es-CO" sz="2059" dirty="0">
                <a:solidFill>
                  <a:schemeClr val="tx2">
                    <a:lumMod val="40000"/>
                    <a:lumOff val="60000"/>
                  </a:schemeClr>
                </a:solidFill>
              </a:rPr>
              <a:t>T+2</a:t>
            </a:r>
          </a:p>
        </p:txBody>
      </p:sp>
      <p:sp>
        <p:nvSpPr>
          <p:cNvPr id="102" name="Rectángulo redondeado 58"/>
          <p:cNvSpPr/>
          <p:nvPr/>
        </p:nvSpPr>
        <p:spPr>
          <a:xfrm>
            <a:off x="5526576" y="4072363"/>
            <a:ext cx="2460242" cy="564835"/>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Miembro realiza Complementación</a:t>
            </a:r>
          </a:p>
        </p:txBody>
      </p:sp>
      <p:cxnSp>
        <p:nvCxnSpPr>
          <p:cNvPr id="104" name="Conector recto de flecha 103"/>
          <p:cNvCxnSpPr>
            <a:stCxn id="110" idx="2"/>
            <a:endCxn id="105" idx="0"/>
          </p:cNvCxnSpPr>
          <p:nvPr/>
        </p:nvCxnSpPr>
        <p:spPr>
          <a:xfrm>
            <a:off x="10419471" y="3413537"/>
            <a:ext cx="11305" cy="216427"/>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5" name="Diagrama de flujo: decisión 104"/>
          <p:cNvSpPr/>
          <p:nvPr/>
        </p:nvSpPr>
        <p:spPr>
          <a:xfrm>
            <a:off x="9073230" y="3629964"/>
            <a:ext cx="2715091" cy="769400"/>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Cumple Reglas de Negocio</a:t>
            </a:r>
          </a:p>
        </p:txBody>
      </p:sp>
      <p:cxnSp>
        <p:nvCxnSpPr>
          <p:cNvPr id="106" name="Conector angular 223"/>
          <p:cNvCxnSpPr>
            <a:stCxn id="105" idx="1"/>
            <a:endCxn id="107" idx="3"/>
          </p:cNvCxnSpPr>
          <p:nvPr/>
        </p:nvCxnSpPr>
        <p:spPr>
          <a:xfrm rot="10800000" flipV="1">
            <a:off x="7964349" y="4014664"/>
            <a:ext cx="1108882" cy="2023483"/>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7" name="Rectángulo redondeado 226"/>
          <p:cNvSpPr/>
          <p:nvPr/>
        </p:nvSpPr>
        <p:spPr>
          <a:xfrm>
            <a:off x="5504647" y="5764690"/>
            <a:ext cx="2459701" cy="546915"/>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Recibe Notificación de Rechazo</a:t>
            </a:r>
          </a:p>
        </p:txBody>
      </p:sp>
      <p:sp>
        <p:nvSpPr>
          <p:cNvPr id="108" name="Rectángulo redondeado 234"/>
          <p:cNvSpPr/>
          <p:nvPr/>
        </p:nvSpPr>
        <p:spPr>
          <a:xfrm>
            <a:off x="9088609" y="6666774"/>
            <a:ext cx="2715571" cy="611447"/>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Acepta Operación y Envía a Deceval</a:t>
            </a:r>
          </a:p>
        </p:txBody>
      </p:sp>
      <p:cxnSp>
        <p:nvCxnSpPr>
          <p:cNvPr id="109" name="Conector angular 44"/>
          <p:cNvCxnSpPr>
            <a:stCxn id="107" idx="1"/>
            <a:endCxn id="102" idx="1"/>
          </p:cNvCxnSpPr>
          <p:nvPr/>
        </p:nvCxnSpPr>
        <p:spPr>
          <a:xfrm rot="10800000" flipH="1">
            <a:off x="5504646" y="4354783"/>
            <a:ext cx="21930" cy="1683367"/>
          </a:xfrm>
          <a:prstGeom prst="bentConnector3">
            <a:avLst>
              <a:gd name="adj1" fmla="val -1532994"/>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10" name="Rectángulo redondeado 43"/>
          <p:cNvSpPr/>
          <p:nvPr/>
        </p:nvSpPr>
        <p:spPr>
          <a:xfrm>
            <a:off x="9046576" y="2964887"/>
            <a:ext cx="2745789" cy="44865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Recibe Operación</a:t>
            </a:r>
          </a:p>
        </p:txBody>
      </p:sp>
      <p:sp>
        <p:nvSpPr>
          <p:cNvPr id="115" name="Rectángulo redondeado 55"/>
          <p:cNvSpPr/>
          <p:nvPr/>
        </p:nvSpPr>
        <p:spPr>
          <a:xfrm>
            <a:off x="5524531" y="4961384"/>
            <a:ext cx="2459701" cy="529850"/>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Sistema Back Office envía Operación</a:t>
            </a:r>
          </a:p>
        </p:txBody>
      </p:sp>
      <p:cxnSp>
        <p:nvCxnSpPr>
          <p:cNvPr id="118" name="Conector recto de flecha 117"/>
          <p:cNvCxnSpPr>
            <a:stCxn id="102" idx="2"/>
            <a:endCxn id="115" idx="0"/>
          </p:cNvCxnSpPr>
          <p:nvPr/>
        </p:nvCxnSpPr>
        <p:spPr>
          <a:xfrm flipH="1">
            <a:off x="6754382" y="4637198"/>
            <a:ext cx="2316" cy="324185"/>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22" name="Conector angular 64"/>
          <p:cNvCxnSpPr>
            <a:stCxn id="115" idx="3"/>
            <a:endCxn id="110" idx="1"/>
          </p:cNvCxnSpPr>
          <p:nvPr/>
        </p:nvCxnSpPr>
        <p:spPr>
          <a:xfrm flipV="1">
            <a:off x="7984231" y="3189213"/>
            <a:ext cx="1062345" cy="2037097"/>
          </a:xfrm>
          <a:prstGeom prst="bentConnector3">
            <a:avLst>
              <a:gd name="adj1" fmla="val 26794"/>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23" name="Conector recto de flecha 122"/>
          <p:cNvCxnSpPr>
            <a:stCxn id="105" idx="2"/>
            <a:endCxn id="135" idx="0"/>
          </p:cNvCxnSpPr>
          <p:nvPr/>
        </p:nvCxnSpPr>
        <p:spPr>
          <a:xfrm>
            <a:off x="10430775" y="4399364"/>
            <a:ext cx="21" cy="29176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24" name="Rectángulo redondeado 173"/>
          <p:cNvSpPr/>
          <p:nvPr/>
        </p:nvSpPr>
        <p:spPr>
          <a:xfrm>
            <a:off x="13712717" y="5679939"/>
            <a:ext cx="2522665" cy="455578"/>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Liquida operación</a:t>
            </a:r>
          </a:p>
        </p:txBody>
      </p:sp>
      <p:sp>
        <p:nvSpPr>
          <p:cNvPr id="126" name="Rectángulo redondeado 212"/>
          <p:cNvSpPr/>
          <p:nvPr/>
        </p:nvSpPr>
        <p:spPr>
          <a:xfrm>
            <a:off x="13471687" y="3117772"/>
            <a:ext cx="3039293" cy="46930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Recibe operación</a:t>
            </a:r>
          </a:p>
        </p:txBody>
      </p:sp>
      <p:cxnSp>
        <p:nvCxnSpPr>
          <p:cNvPr id="127" name="Conector recto de flecha 126"/>
          <p:cNvCxnSpPr>
            <a:stCxn id="126" idx="2"/>
            <a:endCxn id="128" idx="0"/>
          </p:cNvCxnSpPr>
          <p:nvPr/>
        </p:nvCxnSpPr>
        <p:spPr>
          <a:xfrm flipH="1">
            <a:off x="14988881" y="3587080"/>
            <a:ext cx="2453" cy="232821"/>
          </a:xfrm>
          <a:prstGeom prst="straightConnector1">
            <a:avLst/>
          </a:prstGeom>
          <a:ln w="31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28" name="AutoShape 24"/>
          <p:cNvSpPr>
            <a:spLocks noChangeArrowheads="1"/>
          </p:cNvSpPr>
          <p:nvPr/>
        </p:nvSpPr>
        <p:spPr bwMode="auto">
          <a:xfrm>
            <a:off x="13501453" y="3819901"/>
            <a:ext cx="2974855" cy="721455"/>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Helvetica" panose="020B0604020202020204" pitchFamily="34" charset="0"/>
              </a:rPr>
              <a:t>Valida información</a:t>
            </a:r>
          </a:p>
        </p:txBody>
      </p:sp>
      <p:sp>
        <p:nvSpPr>
          <p:cNvPr id="130" name="CuadroTexto 129"/>
          <p:cNvSpPr txBox="1"/>
          <p:nvPr/>
        </p:nvSpPr>
        <p:spPr>
          <a:xfrm>
            <a:off x="10475123" y="4374735"/>
            <a:ext cx="561055" cy="341312"/>
          </a:xfrm>
          <a:prstGeom prst="rect">
            <a:avLst/>
          </a:prstGeom>
          <a:noFill/>
        </p:spPr>
        <p:txBody>
          <a:bodyPr wrap="square" rtlCol="0">
            <a:spAutoFit/>
          </a:bodyPr>
          <a:lstStyle/>
          <a:p>
            <a:r>
              <a:rPr lang="es-CO" sz="1618" dirty="0">
                <a:latin typeface="Helvetica" panose="020B0604020202020204" pitchFamily="34" charset="0"/>
              </a:rPr>
              <a:t>Si</a:t>
            </a:r>
          </a:p>
        </p:txBody>
      </p:sp>
      <p:cxnSp>
        <p:nvCxnSpPr>
          <p:cNvPr id="131" name="Conector recto de flecha 130"/>
          <p:cNvCxnSpPr>
            <a:stCxn id="128" idx="2"/>
            <a:endCxn id="132" idx="0"/>
          </p:cNvCxnSpPr>
          <p:nvPr/>
        </p:nvCxnSpPr>
        <p:spPr>
          <a:xfrm flipH="1">
            <a:off x="14988880" y="4541356"/>
            <a:ext cx="1" cy="281170"/>
          </a:xfrm>
          <a:prstGeom prst="straightConnector1">
            <a:avLst/>
          </a:prstGeom>
          <a:ln w="31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32" name="AutoShape 49"/>
          <p:cNvSpPr>
            <a:spLocks noChangeArrowheads="1"/>
          </p:cNvSpPr>
          <p:nvPr/>
        </p:nvSpPr>
        <p:spPr bwMode="auto">
          <a:xfrm>
            <a:off x="13486343" y="4822526"/>
            <a:ext cx="3005073" cy="553810"/>
          </a:xfrm>
          <a:prstGeom prst="flowChartAlternateProcess">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Helvetica" panose="020B0604020202020204" pitchFamily="34" charset="0"/>
              </a:rPr>
              <a:t>Transfiere los Valores del Originador al Receptor</a:t>
            </a:r>
          </a:p>
        </p:txBody>
      </p:sp>
      <p:cxnSp>
        <p:nvCxnSpPr>
          <p:cNvPr id="133" name="Conector recto de flecha 132"/>
          <p:cNvCxnSpPr>
            <a:stCxn id="132" idx="2"/>
            <a:endCxn id="124" idx="0"/>
          </p:cNvCxnSpPr>
          <p:nvPr/>
        </p:nvCxnSpPr>
        <p:spPr>
          <a:xfrm flipH="1">
            <a:off x="14974050" y="5376336"/>
            <a:ext cx="14830" cy="303604"/>
          </a:xfrm>
          <a:prstGeom prst="straightConnector1">
            <a:avLst/>
          </a:prstGeom>
          <a:ln w="31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34" name="Rectángulo redondeado 228"/>
          <p:cNvSpPr/>
          <p:nvPr/>
        </p:nvSpPr>
        <p:spPr>
          <a:xfrm>
            <a:off x="5572164" y="7520608"/>
            <a:ext cx="2459699" cy="463415"/>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Recibe Notificación</a:t>
            </a:r>
          </a:p>
        </p:txBody>
      </p:sp>
      <p:sp>
        <p:nvSpPr>
          <p:cNvPr id="135" name="Diagrama de flujo: decisión 189"/>
          <p:cNvSpPr/>
          <p:nvPr/>
        </p:nvSpPr>
        <p:spPr>
          <a:xfrm>
            <a:off x="9073251" y="4691130"/>
            <a:ext cx="2715091" cy="698052"/>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Valores</a:t>
            </a:r>
          </a:p>
          <a:p>
            <a:pPr algn="ctr"/>
            <a:r>
              <a:rPr lang="es-CO" sz="1618" dirty="0">
                <a:latin typeface="Helvetica" panose="020B0604020202020204" pitchFamily="34" charset="0"/>
              </a:rPr>
              <a:t>Originador</a:t>
            </a:r>
          </a:p>
        </p:txBody>
      </p:sp>
      <p:cxnSp>
        <p:nvCxnSpPr>
          <p:cNvPr id="136" name="Conector angular 75"/>
          <p:cNvCxnSpPr>
            <a:stCxn id="135" idx="1"/>
            <a:endCxn id="107" idx="3"/>
          </p:cNvCxnSpPr>
          <p:nvPr/>
        </p:nvCxnSpPr>
        <p:spPr>
          <a:xfrm rot="10800000" flipV="1">
            <a:off x="7964349" y="5040156"/>
            <a:ext cx="1108903" cy="997992"/>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37" name="CuadroTexto 136"/>
          <p:cNvSpPr txBox="1"/>
          <p:nvPr/>
        </p:nvSpPr>
        <p:spPr>
          <a:xfrm>
            <a:off x="8672532" y="4691673"/>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sp>
        <p:nvSpPr>
          <p:cNvPr id="138" name="CuadroTexto 137"/>
          <p:cNvSpPr txBox="1"/>
          <p:nvPr/>
        </p:nvSpPr>
        <p:spPr>
          <a:xfrm>
            <a:off x="10564578" y="6363158"/>
            <a:ext cx="608197" cy="341312"/>
          </a:xfrm>
          <a:prstGeom prst="rect">
            <a:avLst/>
          </a:prstGeom>
          <a:noFill/>
        </p:spPr>
        <p:txBody>
          <a:bodyPr wrap="square" rtlCol="0">
            <a:spAutoFit/>
          </a:bodyPr>
          <a:lstStyle/>
          <a:p>
            <a:r>
              <a:rPr lang="es-CO" sz="1618" dirty="0">
                <a:latin typeface="Helvetica" panose="020B0604020202020204" pitchFamily="34" charset="0"/>
              </a:rPr>
              <a:t>Si</a:t>
            </a:r>
          </a:p>
        </p:txBody>
      </p:sp>
      <p:cxnSp>
        <p:nvCxnSpPr>
          <p:cNvPr id="139" name="Conector recto de flecha 138"/>
          <p:cNvCxnSpPr>
            <a:stCxn id="135" idx="2"/>
            <a:endCxn id="141" idx="0"/>
          </p:cNvCxnSpPr>
          <p:nvPr/>
        </p:nvCxnSpPr>
        <p:spPr>
          <a:xfrm>
            <a:off x="10430796" y="5389182"/>
            <a:ext cx="15838" cy="307890"/>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0" name="Conector recto de flecha 139"/>
          <p:cNvCxnSpPr>
            <a:stCxn id="98" idx="1"/>
            <a:endCxn id="134" idx="3"/>
          </p:cNvCxnSpPr>
          <p:nvPr/>
        </p:nvCxnSpPr>
        <p:spPr>
          <a:xfrm flipH="1" flipV="1">
            <a:off x="8031863" y="7752316"/>
            <a:ext cx="1029820" cy="7210"/>
          </a:xfrm>
          <a:prstGeom prst="straightConnector1">
            <a:avLst/>
          </a:prstGeom>
          <a:ln w="31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41" name="Diagrama de flujo: decisión 189"/>
          <p:cNvSpPr/>
          <p:nvPr/>
        </p:nvSpPr>
        <p:spPr>
          <a:xfrm>
            <a:off x="9089089" y="5697071"/>
            <a:ext cx="2715091" cy="698052"/>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Garantías</a:t>
            </a:r>
          </a:p>
          <a:p>
            <a:pPr algn="ctr"/>
            <a:r>
              <a:rPr lang="es-CO" sz="1618" dirty="0">
                <a:latin typeface="Helvetica" panose="020B0604020202020204" pitchFamily="34" charset="0"/>
              </a:rPr>
              <a:t>Receptor</a:t>
            </a:r>
          </a:p>
        </p:txBody>
      </p:sp>
      <p:sp>
        <p:nvSpPr>
          <p:cNvPr id="142" name="CuadroTexto 141"/>
          <p:cNvSpPr txBox="1"/>
          <p:nvPr/>
        </p:nvSpPr>
        <p:spPr>
          <a:xfrm>
            <a:off x="8672400" y="5679940"/>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cxnSp>
        <p:nvCxnSpPr>
          <p:cNvPr id="143" name="Conector angular 101"/>
          <p:cNvCxnSpPr>
            <a:stCxn id="141" idx="1"/>
            <a:endCxn id="107" idx="3"/>
          </p:cNvCxnSpPr>
          <p:nvPr/>
        </p:nvCxnSpPr>
        <p:spPr>
          <a:xfrm rot="10800000">
            <a:off x="7964349" y="6038147"/>
            <a:ext cx="1124741" cy="7950"/>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4" name="Conector recto de flecha 143"/>
          <p:cNvCxnSpPr>
            <a:stCxn id="141" idx="2"/>
            <a:endCxn id="108" idx="0"/>
          </p:cNvCxnSpPr>
          <p:nvPr/>
        </p:nvCxnSpPr>
        <p:spPr>
          <a:xfrm flipH="1">
            <a:off x="10446395" y="6395123"/>
            <a:ext cx="240" cy="271651"/>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5" name="Conector angular 114"/>
          <p:cNvCxnSpPr>
            <a:stCxn id="108" idx="3"/>
            <a:endCxn id="126" idx="1"/>
          </p:cNvCxnSpPr>
          <p:nvPr/>
        </p:nvCxnSpPr>
        <p:spPr>
          <a:xfrm flipV="1">
            <a:off x="11804180" y="3352425"/>
            <a:ext cx="1667508" cy="3620072"/>
          </a:xfrm>
          <a:prstGeom prst="bentConnector3">
            <a:avLst>
              <a:gd name="adj1" fmla="val 332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6" name="Conector angular 160"/>
          <p:cNvCxnSpPr>
            <a:stCxn id="124" idx="2"/>
            <a:endCxn id="98" idx="3"/>
          </p:cNvCxnSpPr>
          <p:nvPr/>
        </p:nvCxnSpPr>
        <p:spPr>
          <a:xfrm rot="5400000">
            <a:off x="12563650" y="5349123"/>
            <a:ext cx="1624008" cy="3196794"/>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47" name="Conector recto de flecha 146"/>
          <p:cNvCxnSpPr>
            <a:stCxn id="128" idx="1"/>
          </p:cNvCxnSpPr>
          <p:nvPr/>
        </p:nvCxnSpPr>
        <p:spPr>
          <a:xfrm flipH="1" flipV="1">
            <a:off x="13048851" y="4180628"/>
            <a:ext cx="452601" cy="1"/>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48" name="CuadroTexto 147"/>
          <p:cNvSpPr txBox="1"/>
          <p:nvPr/>
        </p:nvSpPr>
        <p:spPr>
          <a:xfrm>
            <a:off x="13107479" y="3868249"/>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sp>
        <p:nvSpPr>
          <p:cNvPr id="149" name="Elipse 148"/>
          <p:cNvSpPr/>
          <p:nvPr/>
        </p:nvSpPr>
        <p:spPr>
          <a:xfrm>
            <a:off x="12601109" y="3996734"/>
            <a:ext cx="437566" cy="3401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59" dirty="0">
                <a:solidFill>
                  <a:schemeClr val="tx1"/>
                </a:solidFill>
              </a:rPr>
              <a:t>1</a:t>
            </a:r>
            <a:endParaRPr lang="es-CO" sz="4706" dirty="0">
              <a:solidFill>
                <a:schemeClr val="tx1"/>
              </a:solidFill>
            </a:endParaRPr>
          </a:p>
        </p:txBody>
      </p:sp>
      <p:sp>
        <p:nvSpPr>
          <p:cNvPr id="150" name="Elipse 149"/>
          <p:cNvSpPr/>
          <p:nvPr/>
        </p:nvSpPr>
        <p:spPr>
          <a:xfrm>
            <a:off x="7690000" y="3659068"/>
            <a:ext cx="437566" cy="3401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59" dirty="0">
                <a:solidFill>
                  <a:schemeClr val="tx1"/>
                </a:solidFill>
              </a:rPr>
              <a:t>1</a:t>
            </a:r>
            <a:endParaRPr lang="es-CO" sz="4706" dirty="0">
              <a:solidFill>
                <a:schemeClr val="tx1"/>
              </a:solidFill>
            </a:endParaRPr>
          </a:p>
        </p:txBody>
      </p:sp>
      <p:sp>
        <p:nvSpPr>
          <p:cNvPr id="57" name="Título 1">
            <a:extLst>
              <a:ext uri="{FF2B5EF4-FFF2-40B4-BE49-F238E27FC236}">
                <a16:creationId xmlns:a16="http://schemas.microsoft.com/office/drawing/2014/main" xmlns="" id="{6317C6C7-2FE8-4651-ADE7-DA5646DD8CE0}"/>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2697550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314901" y="1639252"/>
            <a:ext cx="11598196"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Modelo General Alto Nivel : Flujo Regreso de la Operación </a:t>
            </a:r>
          </a:p>
        </p:txBody>
      </p:sp>
      <p:sp>
        <p:nvSpPr>
          <p:cNvPr id="65" name="Rectángulo 64"/>
          <p:cNvSpPr/>
          <p:nvPr/>
        </p:nvSpPr>
        <p:spPr>
          <a:xfrm>
            <a:off x="11237783" y="2366977"/>
            <a:ext cx="5710354" cy="4912279"/>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68" name="Rectángulo 67"/>
          <p:cNvSpPr/>
          <p:nvPr/>
        </p:nvSpPr>
        <p:spPr>
          <a:xfrm>
            <a:off x="7712011" y="2366977"/>
            <a:ext cx="3452350" cy="4912279"/>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73" name="Rectángulo redondeado 72"/>
          <p:cNvSpPr/>
          <p:nvPr/>
        </p:nvSpPr>
        <p:spPr>
          <a:xfrm>
            <a:off x="12949120" y="3071633"/>
            <a:ext cx="3019424" cy="40879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Proceso de Liquidación</a:t>
            </a:r>
          </a:p>
        </p:txBody>
      </p:sp>
      <p:sp>
        <p:nvSpPr>
          <p:cNvPr id="103" name="CuadroTexto 102"/>
          <p:cNvSpPr txBox="1"/>
          <p:nvPr/>
        </p:nvSpPr>
        <p:spPr>
          <a:xfrm rot="16200000">
            <a:off x="2701907" y="4584467"/>
            <a:ext cx="4146791" cy="363946"/>
          </a:xfrm>
          <a:prstGeom prst="rect">
            <a:avLst/>
          </a:prstGeom>
          <a:noFill/>
        </p:spPr>
        <p:txBody>
          <a:bodyPr wrap="square" rtlCol="0">
            <a:spAutoFit/>
          </a:bodyPr>
          <a:lstStyle/>
          <a:p>
            <a:r>
              <a:rPr lang="es-CO" sz="1765" dirty="0">
                <a:solidFill>
                  <a:schemeClr val="tx2">
                    <a:lumMod val="40000"/>
                    <a:lumOff val="60000"/>
                  </a:schemeClr>
                </a:solidFill>
              </a:rPr>
              <a:t>Día de  Regreso Operación (=&lt; 365 días)</a:t>
            </a:r>
          </a:p>
        </p:txBody>
      </p:sp>
      <p:sp>
        <p:nvSpPr>
          <p:cNvPr id="112" name="Diagrama de flujo: decisión 111"/>
          <p:cNvSpPr/>
          <p:nvPr/>
        </p:nvSpPr>
        <p:spPr>
          <a:xfrm>
            <a:off x="12388820" y="3986370"/>
            <a:ext cx="1822135" cy="842890"/>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Hay Saldos</a:t>
            </a:r>
          </a:p>
        </p:txBody>
      </p:sp>
      <p:sp>
        <p:nvSpPr>
          <p:cNvPr id="115" name="CuadroTexto 114"/>
          <p:cNvSpPr txBox="1"/>
          <p:nvPr/>
        </p:nvSpPr>
        <p:spPr>
          <a:xfrm>
            <a:off x="13340559" y="4869282"/>
            <a:ext cx="448835" cy="567591"/>
          </a:xfrm>
          <a:prstGeom prst="rect">
            <a:avLst/>
          </a:prstGeom>
          <a:noFill/>
        </p:spPr>
        <p:txBody>
          <a:bodyPr wrap="square" rtlCol="0">
            <a:spAutoFit/>
          </a:bodyPr>
          <a:lstStyle/>
          <a:p>
            <a:pPr algn="ctr"/>
            <a:r>
              <a:rPr lang="es-CO" sz="1544" dirty="0">
                <a:latin typeface="Helvetica" panose="020B0604020202020204" pitchFamily="34" charset="0"/>
              </a:rPr>
              <a:t>Si</a:t>
            </a:r>
          </a:p>
          <a:p>
            <a:pPr algn="ctr"/>
            <a:endParaRPr lang="es-CO" sz="1544" dirty="0"/>
          </a:p>
        </p:txBody>
      </p:sp>
      <p:sp>
        <p:nvSpPr>
          <p:cNvPr id="116" name="Rectángulo redondeado 115"/>
          <p:cNvSpPr/>
          <p:nvPr/>
        </p:nvSpPr>
        <p:spPr>
          <a:xfrm>
            <a:off x="12974602" y="6646841"/>
            <a:ext cx="3019425" cy="40879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Liquida operación</a:t>
            </a:r>
          </a:p>
        </p:txBody>
      </p:sp>
      <p:sp>
        <p:nvSpPr>
          <p:cNvPr id="119" name="Rectángulo redondeado 118"/>
          <p:cNvSpPr/>
          <p:nvPr/>
        </p:nvSpPr>
        <p:spPr>
          <a:xfrm>
            <a:off x="7987691" y="6594089"/>
            <a:ext cx="2842026" cy="517744"/>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Cumplimiento Operación</a:t>
            </a:r>
          </a:p>
        </p:txBody>
      </p:sp>
      <p:sp>
        <p:nvSpPr>
          <p:cNvPr id="44" name="Rectángulo redondeado 43"/>
          <p:cNvSpPr/>
          <p:nvPr/>
        </p:nvSpPr>
        <p:spPr>
          <a:xfrm>
            <a:off x="7997265" y="5069414"/>
            <a:ext cx="2832453" cy="49408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Gestión de Retardos</a:t>
            </a:r>
          </a:p>
        </p:txBody>
      </p:sp>
      <p:sp>
        <p:nvSpPr>
          <p:cNvPr id="35" name="CuadroTexto 34"/>
          <p:cNvSpPr txBox="1"/>
          <p:nvPr/>
        </p:nvSpPr>
        <p:spPr>
          <a:xfrm>
            <a:off x="9090634" y="2459129"/>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37" name="CuadroTexto 36"/>
          <p:cNvSpPr txBox="1"/>
          <p:nvPr/>
        </p:nvSpPr>
        <p:spPr>
          <a:xfrm>
            <a:off x="13449015" y="2461948"/>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38" name="CuadroTexto 37"/>
          <p:cNvSpPr txBox="1"/>
          <p:nvPr/>
        </p:nvSpPr>
        <p:spPr>
          <a:xfrm>
            <a:off x="4912213" y="7531422"/>
            <a:ext cx="11665832" cy="635559"/>
          </a:xfrm>
          <a:prstGeom prst="rect">
            <a:avLst/>
          </a:prstGeom>
          <a:noFill/>
        </p:spPr>
        <p:txBody>
          <a:bodyPr wrap="square" rtlCol="0">
            <a:spAutoFit/>
          </a:bodyPr>
          <a:lstStyle/>
          <a:p>
            <a:pPr marL="252134" indent="-252134" algn="just">
              <a:buFont typeface="Arial" panose="020B0604020202020204" pitchFamily="34" charset="0"/>
              <a:buChar char="•"/>
            </a:pPr>
            <a:r>
              <a:rPr lang="es-CO" sz="1765" dirty="0">
                <a:latin typeface="Helvetica" panose="020B0604020202020204" pitchFamily="34" charset="0"/>
                <a:ea typeface="ＭＳ Ｐゴシック" panose="020B0600070205080204" pitchFamily="34" charset="-128"/>
              </a:rPr>
              <a:t>El receptor transfiere la suma de dinero correspondiente a la Prima de la operación en el cumplimiento del flujo de regreso.</a:t>
            </a:r>
          </a:p>
        </p:txBody>
      </p:sp>
      <p:cxnSp>
        <p:nvCxnSpPr>
          <p:cNvPr id="39" name="Conector angular 38"/>
          <p:cNvCxnSpPr>
            <a:stCxn id="112" idx="1"/>
          </p:cNvCxnSpPr>
          <p:nvPr/>
        </p:nvCxnSpPr>
        <p:spPr>
          <a:xfrm rot="10800000" flipV="1">
            <a:off x="12146324" y="4407815"/>
            <a:ext cx="242496" cy="661597"/>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3" name="Rectángulo 42"/>
          <p:cNvSpPr/>
          <p:nvPr/>
        </p:nvSpPr>
        <p:spPr>
          <a:xfrm>
            <a:off x="5277954" y="2358196"/>
            <a:ext cx="2360637" cy="4921060"/>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6" name="CuadroTexto 45"/>
          <p:cNvSpPr txBox="1"/>
          <p:nvPr/>
        </p:nvSpPr>
        <p:spPr>
          <a:xfrm>
            <a:off x="6006699" y="2470690"/>
            <a:ext cx="752179" cy="363946"/>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t>BVC</a:t>
            </a:r>
          </a:p>
        </p:txBody>
      </p:sp>
      <p:sp>
        <p:nvSpPr>
          <p:cNvPr id="48" name="Rectángulo redondeado 47"/>
          <p:cNvSpPr/>
          <p:nvPr/>
        </p:nvSpPr>
        <p:spPr>
          <a:xfrm>
            <a:off x="5553561" y="6594089"/>
            <a:ext cx="1806774" cy="517744"/>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Recibe Notificación</a:t>
            </a:r>
          </a:p>
        </p:txBody>
      </p:sp>
      <p:cxnSp>
        <p:nvCxnSpPr>
          <p:cNvPr id="49" name="Conector recto de flecha 48"/>
          <p:cNvCxnSpPr>
            <a:stCxn id="119" idx="1"/>
            <a:endCxn id="48" idx="3"/>
          </p:cNvCxnSpPr>
          <p:nvPr/>
        </p:nvCxnSpPr>
        <p:spPr>
          <a:xfrm flipH="1">
            <a:off x="7360332" y="6852959"/>
            <a:ext cx="627359" cy="0"/>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2" name="Diagrama de flujo: decisión 111"/>
          <p:cNvSpPr/>
          <p:nvPr/>
        </p:nvSpPr>
        <p:spPr>
          <a:xfrm>
            <a:off x="14779122" y="3970599"/>
            <a:ext cx="1934062" cy="797581"/>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Hay Fondos</a:t>
            </a:r>
          </a:p>
        </p:txBody>
      </p:sp>
      <p:cxnSp>
        <p:nvCxnSpPr>
          <p:cNvPr id="45" name="Conector angular 44"/>
          <p:cNvCxnSpPr>
            <a:stCxn id="73" idx="2"/>
            <a:endCxn id="42" idx="0"/>
          </p:cNvCxnSpPr>
          <p:nvPr/>
        </p:nvCxnSpPr>
        <p:spPr>
          <a:xfrm rot="16200000" flipH="1">
            <a:off x="14857403" y="3081852"/>
            <a:ext cx="490175" cy="1287322"/>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0" name="AutoShape 49"/>
          <p:cNvSpPr>
            <a:spLocks noChangeArrowheads="1"/>
          </p:cNvSpPr>
          <p:nvPr/>
        </p:nvSpPr>
        <p:spPr bwMode="auto">
          <a:xfrm>
            <a:off x="11450642" y="5069414"/>
            <a:ext cx="1568725" cy="494080"/>
          </a:xfrm>
          <a:prstGeom prst="flowChartAlternateProcess">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Helvetica" panose="020B0604020202020204" pitchFamily="34" charset="0"/>
              </a:rPr>
              <a:t>Repique Valores</a:t>
            </a:r>
          </a:p>
        </p:txBody>
      </p:sp>
      <p:pic>
        <p:nvPicPr>
          <p:cNvPr id="51" name="Imagen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3804" y="5154028"/>
            <a:ext cx="287460" cy="286525"/>
          </a:xfrm>
          <a:prstGeom prst="rect">
            <a:avLst/>
          </a:prstGeom>
        </p:spPr>
      </p:pic>
      <p:sp>
        <p:nvSpPr>
          <p:cNvPr id="52" name="CuadroTexto 51"/>
          <p:cNvSpPr txBox="1"/>
          <p:nvPr/>
        </p:nvSpPr>
        <p:spPr>
          <a:xfrm>
            <a:off x="12065062" y="4073120"/>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cxnSp>
        <p:nvCxnSpPr>
          <p:cNvPr id="56" name="Conector angular 55"/>
          <p:cNvCxnSpPr>
            <a:stCxn id="73" idx="2"/>
            <a:endCxn id="112" idx="0"/>
          </p:cNvCxnSpPr>
          <p:nvPr/>
        </p:nvCxnSpPr>
        <p:spPr>
          <a:xfrm rot="5400000">
            <a:off x="13626386" y="3153925"/>
            <a:ext cx="505946" cy="1158943"/>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9" name="Conector angular 58"/>
          <p:cNvCxnSpPr>
            <a:stCxn id="42" idx="1"/>
            <a:endCxn id="60" idx="0"/>
          </p:cNvCxnSpPr>
          <p:nvPr/>
        </p:nvCxnSpPr>
        <p:spPr>
          <a:xfrm rot="10800000" flipV="1">
            <a:off x="14769774" y="4369389"/>
            <a:ext cx="9352" cy="684556"/>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0" name="AutoShape 49"/>
          <p:cNvSpPr>
            <a:spLocks noChangeArrowheads="1"/>
          </p:cNvSpPr>
          <p:nvPr/>
        </p:nvSpPr>
        <p:spPr bwMode="auto">
          <a:xfrm>
            <a:off x="13986394" y="5053948"/>
            <a:ext cx="1566753" cy="551818"/>
          </a:xfrm>
          <a:prstGeom prst="flowChartAlternateProcess">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Helvetica" panose="020B0604020202020204" pitchFamily="34" charset="0"/>
              </a:rPr>
              <a:t>Repique Efectivo</a:t>
            </a:r>
          </a:p>
        </p:txBody>
      </p:sp>
      <p:pic>
        <p:nvPicPr>
          <p:cNvPr id="61" name="Imagen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179240" y="5186593"/>
            <a:ext cx="287460" cy="286525"/>
          </a:xfrm>
          <a:prstGeom prst="rect">
            <a:avLst/>
          </a:prstGeom>
        </p:spPr>
      </p:pic>
      <p:sp>
        <p:nvSpPr>
          <p:cNvPr id="62" name="CuadroTexto 61"/>
          <p:cNvSpPr txBox="1"/>
          <p:nvPr/>
        </p:nvSpPr>
        <p:spPr>
          <a:xfrm>
            <a:off x="14458832" y="4032085"/>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cxnSp>
        <p:nvCxnSpPr>
          <p:cNvPr id="75" name="Conector angular 74"/>
          <p:cNvCxnSpPr>
            <a:stCxn id="60" idx="1"/>
            <a:endCxn id="80" idx="0"/>
          </p:cNvCxnSpPr>
          <p:nvPr/>
        </p:nvCxnSpPr>
        <p:spPr>
          <a:xfrm rot="10800000" flipV="1">
            <a:off x="13631931" y="5329855"/>
            <a:ext cx="354467" cy="228011"/>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0" name="Elipse 79"/>
          <p:cNvSpPr/>
          <p:nvPr/>
        </p:nvSpPr>
        <p:spPr>
          <a:xfrm>
            <a:off x="13497455" y="5557867"/>
            <a:ext cx="268948" cy="232846"/>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18" dirty="0"/>
              <a:t>2</a:t>
            </a:r>
          </a:p>
        </p:txBody>
      </p:sp>
      <p:sp>
        <p:nvSpPr>
          <p:cNvPr id="83" name="Elipse 82"/>
          <p:cNvSpPr/>
          <p:nvPr/>
        </p:nvSpPr>
        <p:spPr>
          <a:xfrm>
            <a:off x="10442355" y="5195849"/>
            <a:ext cx="240133" cy="212398"/>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18" dirty="0"/>
              <a:t>2</a:t>
            </a:r>
          </a:p>
        </p:txBody>
      </p:sp>
      <p:cxnSp>
        <p:nvCxnSpPr>
          <p:cNvPr id="84" name="Conector angular 83"/>
          <p:cNvCxnSpPr>
            <a:stCxn id="112" idx="2"/>
            <a:endCxn id="116" idx="0"/>
          </p:cNvCxnSpPr>
          <p:nvPr/>
        </p:nvCxnSpPr>
        <p:spPr>
          <a:xfrm rot="16200000" flipH="1">
            <a:off x="12983311" y="5145837"/>
            <a:ext cx="1817579" cy="1184427"/>
          </a:xfrm>
          <a:prstGeom prst="bentConnector3">
            <a:avLst>
              <a:gd name="adj1" fmla="val 7562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0" name="Conector angular 89"/>
          <p:cNvCxnSpPr>
            <a:endCxn id="116" idx="0"/>
          </p:cNvCxnSpPr>
          <p:nvPr/>
        </p:nvCxnSpPr>
        <p:spPr>
          <a:xfrm rot="5400000">
            <a:off x="14166848" y="5067534"/>
            <a:ext cx="1896771" cy="1261838"/>
          </a:xfrm>
          <a:prstGeom prst="bentConnector3">
            <a:avLst>
              <a:gd name="adj1" fmla="val 7650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0" name="Marcador de fecha 3"/>
          <p:cNvSpPr>
            <a:spLocks noGrp="1"/>
          </p:cNvSpPr>
          <p:nvPr>
            <p:ph type="dt" sz="half" idx="10"/>
          </p:nvPr>
        </p:nvSpPr>
        <p:spPr>
          <a:xfrm>
            <a:off x="3218670" y="8992158"/>
            <a:ext cx="3025616" cy="536954"/>
          </a:xfrm>
        </p:spPr>
        <p:txBody>
          <a:bodyPr/>
          <a:lstStyle/>
          <a:p>
            <a:fld id="{DBA9F659-C81E-40E0-A1F3-CAFA82100647}" type="datetime1">
              <a:rPr lang="es-CO" smtClean="0"/>
              <a:t>06/03/2018</a:t>
            </a:fld>
            <a:endParaRPr lang="es-CO" dirty="0"/>
          </a:p>
        </p:txBody>
      </p:sp>
      <p:cxnSp>
        <p:nvCxnSpPr>
          <p:cNvPr id="47" name="Conector recto de flecha 46"/>
          <p:cNvCxnSpPr>
            <a:stCxn id="50" idx="1"/>
            <a:endCxn id="44" idx="3"/>
          </p:cNvCxnSpPr>
          <p:nvPr/>
        </p:nvCxnSpPr>
        <p:spPr>
          <a:xfrm flipH="1">
            <a:off x="10829720" y="5316452"/>
            <a:ext cx="620922" cy="0"/>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3" name="Conector recto de flecha 52"/>
          <p:cNvCxnSpPr>
            <a:stCxn id="116" idx="1"/>
            <a:endCxn id="119" idx="3"/>
          </p:cNvCxnSpPr>
          <p:nvPr/>
        </p:nvCxnSpPr>
        <p:spPr>
          <a:xfrm flipH="1">
            <a:off x="10829717" y="6851236"/>
            <a:ext cx="2144885" cy="172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4" name="Título 1">
            <a:extLst>
              <a:ext uri="{FF2B5EF4-FFF2-40B4-BE49-F238E27FC236}">
                <a16:creationId xmlns:a16="http://schemas.microsoft.com/office/drawing/2014/main" xmlns="" id="{2EC2ED0F-E9ED-449F-BD66-6C4F9BBD276E}"/>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194172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DBA9F659-C81E-40E0-A1F3-CAFA82100647}" type="datetime1">
              <a:rPr lang="es-CO" smtClean="0"/>
              <a:t>06/03/2018</a:t>
            </a:fld>
            <a:endParaRPr lang="es-CO" dirty="0"/>
          </a:p>
        </p:txBody>
      </p:sp>
      <p:sp>
        <p:nvSpPr>
          <p:cNvPr id="5" name="Marcador de número de diapositiva 4"/>
          <p:cNvSpPr>
            <a:spLocks noGrp="1"/>
          </p:cNvSpPr>
          <p:nvPr>
            <p:ph type="sldNum" sz="quarter" idx="12"/>
          </p:nvPr>
        </p:nvSpPr>
        <p:spPr/>
        <p:txBody>
          <a:bodyPr/>
          <a:lstStyle/>
          <a:p>
            <a:fld id="{F2E67AE3-78D1-4B85-B143-99C273AFF6CC}" type="slidenum">
              <a:rPr lang="es-CO" smtClean="0"/>
              <a:t>3</a:t>
            </a:fld>
            <a:endParaRPr lang="es-CO" dirty="0"/>
          </a:p>
        </p:txBody>
      </p:sp>
      <p:sp>
        <p:nvSpPr>
          <p:cNvPr id="8" name="Marcador de contenido 7"/>
          <p:cNvSpPr>
            <a:spLocks noGrp="1"/>
          </p:cNvSpPr>
          <p:nvPr>
            <p:ph idx="13"/>
          </p:nvPr>
        </p:nvSpPr>
        <p:spPr>
          <a:xfrm>
            <a:off x="4450079" y="2629337"/>
            <a:ext cx="12305101" cy="5653348"/>
          </a:xfrm>
        </p:spPr>
        <p:txBody>
          <a:bodyPr>
            <a:noAutofit/>
          </a:bodyPr>
          <a:lstStyle/>
          <a:p>
            <a:pPr marL="672358" indent="-672358" algn="just">
              <a:lnSpc>
                <a:spcPct val="100000"/>
              </a:lnSpc>
              <a:buFont typeface="Courier New" panose="02070309020205020404" pitchFamily="49" charset="0"/>
              <a:buChar char="o"/>
            </a:pPr>
            <a:r>
              <a:rPr lang="es-CO" altLang="es-CO" sz="2059" dirty="0">
                <a:ea typeface="ＭＳ Ｐゴシック" panose="020B0600070205080204" pitchFamily="34" charset="-128"/>
                <a:cs typeface="Arial" panose="020B0604020202020204" pitchFamily="34" charset="0"/>
              </a:rPr>
              <a:t>El cálculo de riesgo se realizará:</a:t>
            </a:r>
          </a:p>
          <a:p>
            <a:pPr lvl="2" algn="just">
              <a:lnSpc>
                <a:spcPct val="100000"/>
              </a:lnSpc>
            </a:pPr>
            <a:r>
              <a:rPr lang="es-CO" altLang="es-CO" sz="2059" dirty="0">
                <a:ea typeface="ＭＳ Ｐゴシック" panose="020B0600070205080204" pitchFamily="34" charset="-128"/>
                <a:cs typeface="Arial" panose="020B0604020202020204" pitchFamily="34" charset="0"/>
              </a:rPr>
              <a:t>En neto: por el registro de operaciones en la cuenta definitiva</a:t>
            </a:r>
          </a:p>
          <a:p>
            <a:pPr lvl="2" algn="just">
              <a:lnSpc>
                <a:spcPct val="100000"/>
              </a:lnSpc>
            </a:pPr>
            <a:r>
              <a:rPr lang="es-CO" altLang="es-CO" sz="2059" dirty="0">
                <a:ea typeface="ＭＳ Ｐゴシック" panose="020B0600070205080204" pitchFamily="34" charset="-128"/>
                <a:cs typeface="Arial" panose="020B0604020202020204" pitchFamily="34" charset="0"/>
              </a:rPr>
              <a:t>En bruto: por el registro de operaciones en la cuenta diaria</a:t>
            </a:r>
          </a:p>
          <a:p>
            <a:pPr marL="672358" indent="-672358" algn="just">
              <a:lnSpc>
                <a:spcPct val="100000"/>
              </a:lnSpc>
              <a:buFont typeface="Courier New" panose="02070309020205020404" pitchFamily="49" charset="0"/>
              <a:buChar char="o"/>
            </a:pPr>
            <a:r>
              <a:rPr lang="es-CO" altLang="es-CO" sz="2059" dirty="0">
                <a:ea typeface="ＭＳ Ｐゴシック" panose="020B0600070205080204" pitchFamily="34" charset="-128"/>
              </a:rPr>
              <a:t>La liquidación de las operaciones en esta propuesta se desarrolla en T+3, en un proceso transitorio, para realizar una posterior migración a T+2, de acuerdo a los estándares internacionales.</a:t>
            </a:r>
          </a:p>
          <a:p>
            <a:pPr marL="672358" indent="-672358" algn="just">
              <a:lnSpc>
                <a:spcPct val="100000"/>
              </a:lnSpc>
              <a:buFont typeface="Courier New" panose="02070309020205020404" pitchFamily="49" charset="0"/>
              <a:buChar char="o"/>
            </a:pPr>
            <a:r>
              <a:rPr lang="es-CO" altLang="es-CO" sz="2059" dirty="0">
                <a:ea typeface="ＭＳ Ｐゴシック" panose="020B0600070205080204" pitchFamily="34" charset="-128"/>
              </a:rPr>
              <a:t>La compensación dará lugar a instrucciones de liquidación netas compradoras, vendedoras o nulas. Aplicando el modelo 3 de IOSCO a nivel de cuenta.</a:t>
            </a:r>
          </a:p>
          <a:p>
            <a:pPr marL="672358" indent="-672358" algn="just">
              <a:lnSpc>
                <a:spcPct val="100000"/>
              </a:lnSpc>
              <a:buFont typeface="Courier New" panose="02070309020205020404" pitchFamily="49" charset="0"/>
              <a:buChar char="o"/>
            </a:pPr>
            <a:r>
              <a:rPr lang="es-CO" altLang="es-CO" sz="2059" dirty="0">
                <a:ea typeface="ＭＳ Ｐゴシック" panose="020B0600070205080204" pitchFamily="34" charset="-128"/>
              </a:rPr>
              <a:t>Cuando la CRCC crea las instrucciones de liquidación, los registros iniciales de operaciones son sustituidos por registros de instrucciones por saldos de efectivo y de valores de cada cuenta.</a:t>
            </a:r>
          </a:p>
          <a:p>
            <a:pPr marL="672358" indent="-672358" algn="just">
              <a:lnSpc>
                <a:spcPct val="100000"/>
              </a:lnSpc>
              <a:buFont typeface="Courier New" panose="02070309020205020404" pitchFamily="49" charset="0"/>
              <a:buChar char="o"/>
            </a:pPr>
            <a:r>
              <a:rPr lang="es-CO" altLang="es-CO" sz="2059" dirty="0">
                <a:ea typeface="ＭＳ Ｐゴシック" panose="020B0600070205080204" pitchFamily="34" charset="-128"/>
              </a:rPr>
              <a:t>En el proceso de liquidación DECEVAL realizará una eficiencia de efectivo a través de un modelo de neteo multilateral.</a:t>
            </a:r>
          </a:p>
          <a:p>
            <a:pPr marL="672358" indent="-672358" algn="just">
              <a:lnSpc>
                <a:spcPct val="100000"/>
              </a:lnSpc>
              <a:buFont typeface="Courier New" panose="02070309020205020404" pitchFamily="49" charset="0"/>
              <a:buChar char="o"/>
            </a:pPr>
            <a:r>
              <a:rPr lang="es-CO" altLang="es-CO" sz="2059" dirty="0">
                <a:ea typeface="ＭＳ Ｐゴシック" panose="020B0600070205080204" pitchFamily="34" charset="-128"/>
              </a:rPr>
              <a:t>Se aceptarán pagos y entregas de valores parciales.</a:t>
            </a:r>
          </a:p>
        </p:txBody>
      </p:sp>
      <p:sp>
        <p:nvSpPr>
          <p:cNvPr id="10" name="Título 6"/>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
        <p:nvSpPr>
          <p:cNvPr id="11" name="Marcador de contenido 6"/>
          <p:cNvSpPr>
            <a:spLocks noGrp="1"/>
          </p:cNvSpPr>
          <p:nvPr>
            <p:ph idx="1"/>
          </p:nvPr>
        </p:nvSpPr>
        <p:spPr>
          <a:xfrm>
            <a:off x="4375361" y="1658727"/>
            <a:ext cx="12358689" cy="625528"/>
          </a:xfrm>
        </p:spPr>
        <p:txBody>
          <a:bodyPr>
            <a:noAutofit/>
          </a:bodyPr>
          <a:lstStyle/>
          <a:p>
            <a:r>
              <a:rPr lang="es-CO" sz="2800" b="1" dirty="0">
                <a:solidFill>
                  <a:schemeClr val="tx2"/>
                </a:solidFill>
                <a:latin typeface="Helvetica"/>
                <a:cs typeface="+mj-cs"/>
              </a:rPr>
              <a:t>Premisas</a:t>
            </a:r>
          </a:p>
        </p:txBody>
      </p:sp>
    </p:spTree>
    <p:extLst>
      <p:ext uri="{BB962C8B-B14F-4D97-AF65-F5344CB8AC3E}">
        <p14:creationId xmlns:p14="http://schemas.microsoft.com/office/powerpoint/2010/main" val="3017129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ángulo 40"/>
          <p:cNvSpPr/>
          <p:nvPr/>
        </p:nvSpPr>
        <p:spPr>
          <a:xfrm>
            <a:off x="11610669" y="2438808"/>
            <a:ext cx="6136516" cy="6187825"/>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7" name="Marcador de contenido 6"/>
          <p:cNvSpPr>
            <a:spLocks noGrp="1"/>
          </p:cNvSpPr>
          <p:nvPr>
            <p:ph idx="1"/>
          </p:nvPr>
        </p:nvSpPr>
        <p:spPr>
          <a:xfrm>
            <a:off x="4268565" y="1618210"/>
            <a:ext cx="10829484" cy="625528"/>
          </a:xfrm>
        </p:spPr>
        <p:txBody>
          <a:bodyPr vert="horz" lIns="91440" tIns="45720" rIns="91440" bIns="45720" rtlCol="0">
            <a:noAutofit/>
          </a:bodyPr>
          <a:lstStyle/>
          <a:p>
            <a:r>
              <a:rPr lang="es-CO" sz="2800" b="1" dirty="0">
                <a:solidFill>
                  <a:schemeClr val="tx2"/>
                </a:solidFill>
                <a:latin typeface="Helvetica"/>
                <a:cs typeface="+mj-cs"/>
              </a:rPr>
              <a:t>Gestión de Retardo Flujo Regreso de la Operación</a:t>
            </a:r>
          </a:p>
        </p:txBody>
      </p:sp>
      <p:sp>
        <p:nvSpPr>
          <p:cNvPr id="4" name="Marcador de fecha 3"/>
          <p:cNvSpPr>
            <a:spLocks noGrp="1"/>
          </p:cNvSpPr>
          <p:nvPr>
            <p:ph type="dt" sz="half" idx="10"/>
          </p:nvPr>
        </p:nvSpPr>
        <p:spPr/>
        <p:txBody>
          <a:bodyPr/>
          <a:lstStyle/>
          <a:p>
            <a:fld id="{DBA9F659-C81E-40E0-A1F3-CAFA82100647}" type="datetime1">
              <a:rPr lang="es-CO" smtClean="0"/>
              <a:t>06/03/2018</a:t>
            </a:fld>
            <a:endParaRPr lang="es-CO" dirty="0"/>
          </a:p>
        </p:txBody>
      </p:sp>
      <p:sp>
        <p:nvSpPr>
          <p:cNvPr id="5" name="Marcador de número de diapositiva 4"/>
          <p:cNvSpPr>
            <a:spLocks noGrp="1"/>
          </p:cNvSpPr>
          <p:nvPr>
            <p:ph type="sldNum" sz="quarter" idx="12"/>
          </p:nvPr>
        </p:nvSpPr>
        <p:spPr/>
        <p:txBody>
          <a:bodyPr/>
          <a:lstStyle/>
          <a:p>
            <a:fld id="{F2E67AE3-78D1-4B85-B143-99C273AFF6CC}" type="slidenum">
              <a:rPr lang="es-CO" smtClean="0"/>
              <a:t>30</a:t>
            </a:fld>
            <a:endParaRPr lang="es-CO" dirty="0"/>
          </a:p>
        </p:txBody>
      </p:sp>
      <p:sp>
        <p:nvSpPr>
          <p:cNvPr id="58" name="CuadroTexto 57"/>
          <p:cNvSpPr txBox="1"/>
          <p:nvPr/>
        </p:nvSpPr>
        <p:spPr>
          <a:xfrm>
            <a:off x="8383456" y="2538466"/>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s-CO" sz="1765" dirty="0"/>
              <a:t>CRCC</a:t>
            </a:r>
          </a:p>
        </p:txBody>
      </p:sp>
      <p:sp>
        <p:nvSpPr>
          <p:cNvPr id="74" name="CuadroTexto 73"/>
          <p:cNvSpPr txBox="1"/>
          <p:nvPr/>
        </p:nvSpPr>
        <p:spPr>
          <a:xfrm>
            <a:off x="4816052" y="5006736"/>
            <a:ext cx="744114" cy="567591"/>
          </a:xfrm>
          <a:prstGeom prst="rect">
            <a:avLst/>
          </a:prstGeom>
          <a:noFill/>
        </p:spPr>
        <p:txBody>
          <a:bodyPr wrap="none" rtlCol="0">
            <a:spAutoFit/>
          </a:bodyPr>
          <a:lstStyle/>
          <a:p>
            <a:pPr algn="ctr"/>
            <a:r>
              <a:rPr lang="es-CO" sz="1544" dirty="0">
                <a:solidFill>
                  <a:schemeClr val="tx2">
                    <a:lumMod val="40000"/>
                    <a:lumOff val="60000"/>
                  </a:schemeClr>
                </a:solidFill>
                <a:latin typeface="Helvetica" panose="020B0604020202020204" pitchFamily="34" charset="0"/>
              </a:rPr>
              <a:t>Último</a:t>
            </a:r>
          </a:p>
          <a:p>
            <a:pPr algn="ctr"/>
            <a:r>
              <a:rPr lang="es-CO" sz="1544" dirty="0">
                <a:solidFill>
                  <a:schemeClr val="tx2">
                    <a:lumMod val="40000"/>
                    <a:lumOff val="60000"/>
                  </a:schemeClr>
                </a:solidFill>
                <a:latin typeface="Helvetica" panose="020B0604020202020204" pitchFamily="34" charset="0"/>
              </a:rPr>
              <a:t> Ciclo</a:t>
            </a:r>
          </a:p>
        </p:txBody>
      </p:sp>
      <p:sp>
        <p:nvSpPr>
          <p:cNvPr id="77" name="CuadroTexto 76"/>
          <p:cNvSpPr txBox="1"/>
          <p:nvPr/>
        </p:nvSpPr>
        <p:spPr>
          <a:xfrm>
            <a:off x="4539992" y="8088464"/>
            <a:ext cx="1755303" cy="363946"/>
          </a:xfrm>
          <a:prstGeom prst="rect">
            <a:avLst/>
          </a:prstGeom>
          <a:noFill/>
        </p:spPr>
        <p:txBody>
          <a:bodyPr wrap="square" rtlCol="0">
            <a:spAutoFit/>
          </a:bodyPr>
          <a:lstStyle/>
          <a:p>
            <a:r>
              <a:rPr lang="es-CO" sz="1765" dirty="0">
                <a:solidFill>
                  <a:schemeClr val="tx2">
                    <a:lumMod val="40000"/>
                    <a:lumOff val="60000"/>
                  </a:schemeClr>
                </a:solidFill>
                <a:latin typeface="Helvetica" panose="020B0604020202020204" pitchFamily="34" charset="0"/>
              </a:rPr>
              <a:t>T+0 » T+3</a:t>
            </a:r>
          </a:p>
        </p:txBody>
      </p:sp>
      <p:sp>
        <p:nvSpPr>
          <p:cNvPr id="138" name="Rectángulo 137"/>
          <p:cNvSpPr/>
          <p:nvPr/>
        </p:nvSpPr>
        <p:spPr>
          <a:xfrm>
            <a:off x="5786802" y="2438808"/>
            <a:ext cx="5713875" cy="6187825"/>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2" name="CuadroTexto 41"/>
          <p:cNvSpPr txBox="1"/>
          <p:nvPr/>
        </p:nvSpPr>
        <p:spPr>
          <a:xfrm>
            <a:off x="14439077" y="2562965"/>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43" name="Rectángulo redondeado 42"/>
          <p:cNvSpPr/>
          <p:nvPr/>
        </p:nvSpPr>
        <p:spPr>
          <a:xfrm>
            <a:off x="6599393" y="3026465"/>
            <a:ext cx="4467994" cy="500166"/>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Helvetica" panose="020B0604020202020204" pitchFamily="34" charset="0"/>
              </a:rPr>
              <a:t>Informa al Miembro Liquidador el retardo</a:t>
            </a:r>
          </a:p>
        </p:txBody>
      </p:sp>
      <p:sp>
        <p:nvSpPr>
          <p:cNvPr id="46" name="Rectángulo redondeado 45"/>
          <p:cNvSpPr/>
          <p:nvPr/>
        </p:nvSpPr>
        <p:spPr>
          <a:xfrm>
            <a:off x="6599394" y="4445767"/>
            <a:ext cx="4490327" cy="517972"/>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Plazo de T+1  para el Cumplimiento de los Valores</a:t>
            </a:r>
          </a:p>
        </p:txBody>
      </p:sp>
      <p:sp>
        <p:nvSpPr>
          <p:cNvPr id="50" name="Rectángulo redondeado 49">
            <a:hlinkClick r:id="rId2" action="ppaction://hlinksldjump"/>
          </p:cNvPr>
          <p:cNvSpPr/>
          <p:nvPr/>
        </p:nvSpPr>
        <p:spPr>
          <a:xfrm>
            <a:off x="6099308" y="6579351"/>
            <a:ext cx="2436851" cy="483216"/>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Miembro Incumplido</a:t>
            </a:r>
          </a:p>
        </p:txBody>
      </p:sp>
      <p:cxnSp>
        <p:nvCxnSpPr>
          <p:cNvPr id="63" name="Conector recto de flecha 62"/>
          <p:cNvCxnSpPr>
            <a:stCxn id="82" idx="2"/>
            <a:endCxn id="46" idx="0"/>
          </p:cNvCxnSpPr>
          <p:nvPr/>
        </p:nvCxnSpPr>
        <p:spPr>
          <a:xfrm>
            <a:off x="8837067" y="4242851"/>
            <a:ext cx="7491" cy="202918"/>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5" name="Conector angular 64"/>
          <p:cNvCxnSpPr>
            <a:stCxn id="46" idx="3"/>
            <a:endCxn id="88" idx="1"/>
          </p:cNvCxnSpPr>
          <p:nvPr/>
        </p:nvCxnSpPr>
        <p:spPr>
          <a:xfrm flipV="1">
            <a:off x="11089724" y="3264328"/>
            <a:ext cx="2582334" cy="1440425"/>
          </a:xfrm>
          <a:prstGeom prst="bentConnector3">
            <a:avLst>
              <a:gd name="adj1" fmla="val 50000"/>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6" name="Rectángulo redondeado 65"/>
          <p:cNvSpPr/>
          <p:nvPr/>
        </p:nvSpPr>
        <p:spPr>
          <a:xfrm>
            <a:off x="7102364" y="7991563"/>
            <a:ext cx="3082746" cy="511080"/>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Cumplimiento de la Operación</a:t>
            </a:r>
          </a:p>
        </p:txBody>
      </p:sp>
      <p:cxnSp>
        <p:nvCxnSpPr>
          <p:cNvPr id="68" name="Conector angular 67"/>
          <p:cNvCxnSpPr/>
          <p:nvPr/>
        </p:nvCxnSpPr>
        <p:spPr>
          <a:xfrm rot="5400000">
            <a:off x="15310311" y="5116645"/>
            <a:ext cx="143468" cy="534683"/>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0" name="Conector angular 69"/>
          <p:cNvCxnSpPr>
            <a:stCxn id="94" idx="1"/>
            <a:endCxn id="66" idx="3"/>
          </p:cNvCxnSpPr>
          <p:nvPr/>
        </p:nvCxnSpPr>
        <p:spPr>
          <a:xfrm rot="10800000" flipV="1">
            <a:off x="10185114" y="6840273"/>
            <a:ext cx="3014509" cy="1406829"/>
          </a:xfrm>
          <a:prstGeom prst="bentConnector3">
            <a:avLst>
              <a:gd name="adj1" fmla="val 50000"/>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1" name="65 Conector">
            <a:hlinkClick r:id="rId3" action="ppaction://hlinksldjump"/>
          </p:cNvPr>
          <p:cNvSpPr/>
          <p:nvPr/>
        </p:nvSpPr>
        <p:spPr>
          <a:xfrm>
            <a:off x="9831913" y="7626866"/>
            <a:ext cx="420224" cy="315168"/>
          </a:xfrm>
          <a:prstGeom prst="flowChartConnecto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765" dirty="0">
                <a:solidFill>
                  <a:schemeClr val="tx1"/>
                </a:solidFill>
              </a:rPr>
              <a:t>3</a:t>
            </a:r>
            <a:endParaRPr lang="es-ES" sz="1765" dirty="0">
              <a:solidFill>
                <a:schemeClr val="tx1"/>
              </a:solidFill>
            </a:endParaRPr>
          </a:p>
        </p:txBody>
      </p:sp>
      <p:sp>
        <p:nvSpPr>
          <p:cNvPr id="82" name="Rectángulo redondeado 81"/>
          <p:cNvSpPr/>
          <p:nvPr/>
        </p:nvSpPr>
        <p:spPr>
          <a:xfrm>
            <a:off x="7295694" y="3714909"/>
            <a:ext cx="3082746" cy="527942"/>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Sanciones  pecuniarias*</a:t>
            </a:r>
          </a:p>
        </p:txBody>
      </p:sp>
      <p:cxnSp>
        <p:nvCxnSpPr>
          <p:cNvPr id="83" name="Conector recto de flecha 82"/>
          <p:cNvCxnSpPr>
            <a:stCxn id="43" idx="2"/>
            <a:endCxn id="82" idx="0"/>
          </p:cNvCxnSpPr>
          <p:nvPr/>
        </p:nvCxnSpPr>
        <p:spPr>
          <a:xfrm>
            <a:off x="8833390" y="3526632"/>
            <a:ext cx="3677" cy="188275"/>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8" name="Rectángulo redondeado 87"/>
          <p:cNvSpPr/>
          <p:nvPr/>
        </p:nvSpPr>
        <p:spPr>
          <a:xfrm>
            <a:off x="13672058" y="3059933"/>
            <a:ext cx="3019424" cy="40879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Proceso de Liquidación T+1</a:t>
            </a:r>
          </a:p>
        </p:txBody>
      </p:sp>
      <p:sp>
        <p:nvSpPr>
          <p:cNvPr id="89" name="Diagrama de flujo: decisión 111"/>
          <p:cNvSpPr/>
          <p:nvPr/>
        </p:nvSpPr>
        <p:spPr>
          <a:xfrm>
            <a:off x="13111758" y="3786894"/>
            <a:ext cx="1777278" cy="1162631"/>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Hay saldos</a:t>
            </a:r>
          </a:p>
        </p:txBody>
      </p:sp>
      <p:sp>
        <p:nvSpPr>
          <p:cNvPr id="90" name="CuadroTexto 89"/>
          <p:cNvSpPr txBox="1"/>
          <p:nvPr/>
        </p:nvSpPr>
        <p:spPr>
          <a:xfrm>
            <a:off x="14063497" y="4857582"/>
            <a:ext cx="448835" cy="567591"/>
          </a:xfrm>
          <a:prstGeom prst="rect">
            <a:avLst/>
          </a:prstGeom>
          <a:noFill/>
        </p:spPr>
        <p:txBody>
          <a:bodyPr wrap="square" rtlCol="0">
            <a:spAutoFit/>
          </a:bodyPr>
          <a:lstStyle/>
          <a:p>
            <a:pPr algn="ctr"/>
            <a:r>
              <a:rPr lang="es-CO" sz="1544" dirty="0">
                <a:latin typeface="Helvetica" panose="020B0604020202020204" pitchFamily="34" charset="0"/>
              </a:rPr>
              <a:t>Si</a:t>
            </a:r>
          </a:p>
          <a:p>
            <a:pPr algn="ctr"/>
            <a:endParaRPr lang="es-CO" sz="1544" dirty="0"/>
          </a:p>
        </p:txBody>
      </p:sp>
      <p:sp>
        <p:nvSpPr>
          <p:cNvPr id="94" name="Rectángulo redondeado 93"/>
          <p:cNvSpPr/>
          <p:nvPr/>
        </p:nvSpPr>
        <p:spPr>
          <a:xfrm>
            <a:off x="13199619" y="6635877"/>
            <a:ext cx="3019425" cy="40879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Liquida operación</a:t>
            </a:r>
          </a:p>
        </p:txBody>
      </p:sp>
      <p:cxnSp>
        <p:nvCxnSpPr>
          <p:cNvPr id="95" name="Conector angular 94"/>
          <p:cNvCxnSpPr>
            <a:stCxn id="89" idx="1"/>
            <a:endCxn id="100" idx="0"/>
          </p:cNvCxnSpPr>
          <p:nvPr/>
        </p:nvCxnSpPr>
        <p:spPr>
          <a:xfrm rot="10800000" flipV="1">
            <a:off x="12888312" y="4368211"/>
            <a:ext cx="223446" cy="497788"/>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98" name="Diagrama de flujo: decisión 111"/>
          <p:cNvSpPr/>
          <p:nvPr/>
        </p:nvSpPr>
        <p:spPr>
          <a:xfrm>
            <a:off x="15502059" y="3786894"/>
            <a:ext cx="1934062" cy="1162631"/>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Hay Fondos</a:t>
            </a:r>
          </a:p>
        </p:txBody>
      </p:sp>
      <p:cxnSp>
        <p:nvCxnSpPr>
          <p:cNvPr id="99" name="Conector angular 98"/>
          <p:cNvCxnSpPr>
            <a:stCxn id="88" idx="2"/>
            <a:endCxn id="98" idx="0"/>
          </p:cNvCxnSpPr>
          <p:nvPr/>
        </p:nvCxnSpPr>
        <p:spPr>
          <a:xfrm rot="16200000" flipH="1">
            <a:off x="15666343" y="2984149"/>
            <a:ext cx="318171" cy="1287322"/>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0" name="AutoShape 49"/>
          <p:cNvSpPr>
            <a:spLocks noChangeArrowheads="1"/>
          </p:cNvSpPr>
          <p:nvPr/>
        </p:nvSpPr>
        <p:spPr bwMode="auto">
          <a:xfrm>
            <a:off x="12297174" y="4866001"/>
            <a:ext cx="1182276" cy="820397"/>
          </a:xfrm>
          <a:prstGeom prst="flowChartAlternateProcess">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Helvetica" panose="020B0604020202020204" pitchFamily="34" charset="0"/>
              </a:rPr>
              <a:t>Repique Valores</a:t>
            </a:r>
          </a:p>
        </p:txBody>
      </p:sp>
      <p:pic>
        <p:nvPicPr>
          <p:cNvPr id="101" name="Imagen 10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186997" y="5328797"/>
            <a:ext cx="287460" cy="286525"/>
          </a:xfrm>
          <a:prstGeom prst="rect">
            <a:avLst/>
          </a:prstGeom>
        </p:spPr>
      </p:pic>
      <p:sp>
        <p:nvSpPr>
          <p:cNvPr id="102" name="CuadroTexto 101"/>
          <p:cNvSpPr txBox="1"/>
          <p:nvPr/>
        </p:nvSpPr>
        <p:spPr>
          <a:xfrm>
            <a:off x="12788000" y="4061420"/>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cxnSp>
        <p:nvCxnSpPr>
          <p:cNvPr id="103" name="Conector angular 102"/>
          <p:cNvCxnSpPr>
            <a:stCxn id="88" idx="2"/>
            <a:endCxn id="89" idx="0"/>
          </p:cNvCxnSpPr>
          <p:nvPr/>
        </p:nvCxnSpPr>
        <p:spPr>
          <a:xfrm rot="5400000">
            <a:off x="14431998" y="3037126"/>
            <a:ext cx="318171" cy="1181371"/>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04" name="Conector angular 103"/>
          <p:cNvCxnSpPr>
            <a:stCxn id="98" idx="1"/>
            <a:endCxn id="105" idx="0"/>
          </p:cNvCxnSpPr>
          <p:nvPr/>
        </p:nvCxnSpPr>
        <p:spPr>
          <a:xfrm rot="10800000" flipV="1">
            <a:off x="15300469" y="4368210"/>
            <a:ext cx="201590" cy="630693"/>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5" name="AutoShape 49"/>
          <p:cNvSpPr>
            <a:spLocks noChangeArrowheads="1"/>
          </p:cNvSpPr>
          <p:nvPr/>
        </p:nvSpPr>
        <p:spPr bwMode="auto">
          <a:xfrm>
            <a:off x="14709331" y="4998905"/>
            <a:ext cx="1182276" cy="820397"/>
          </a:xfrm>
          <a:prstGeom prst="flowChartAlternateProcess">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Helvetica" panose="020B0604020202020204" pitchFamily="34" charset="0"/>
              </a:rPr>
              <a:t>Repique efectivo</a:t>
            </a:r>
          </a:p>
        </p:txBody>
      </p:sp>
      <p:pic>
        <p:nvPicPr>
          <p:cNvPr id="106" name="Imagen 10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558931" y="5552917"/>
            <a:ext cx="287460" cy="286525"/>
          </a:xfrm>
          <a:prstGeom prst="rect">
            <a:avLst/>
          </a:prstGeom>
        </p:spPr>
      </p:pic>
      <p:sp>
        <p:nvSpPr>
          <p:cNvPr id="107" name="CuadroTexto 106"/>
          <p:cNvSpPr txBox="1"/>
          <p:nvPr/>
        </p:nvSpPr>
        <p:spPr>
          <a:xfrm>
            <a:off x="15181769" y="4020385"/>
            <a:ext cx="703334" cy="341312"/>
          </a:xfrm>
          <a:prstGeom prst="rect">
            <a:avLst/>
          </a:prstGeom>
          <a:noFill/>
        </p:spPr>
        <p:txBody>
          <a:bodyPr wrap="square" rtlCol="0">
            <a:spAutoFit/>
          </a:bodyPr>
          <a:lstStyle/>
          <a:p>
            <a:r>
              <a:rPr lang="es-CO" sz="1618" dirty="0">
                <a:latin typeface="Helvetica" panose="020B0604020202020204" pitchFamily="34" charset="0"/>
              </a:rPr>
              <a:t>No</a:t>
            </a:r>
          </a:p>
        </p:txBody>
      </p:sp>
      <p:cxnSp>
        <p:nvCxnSpPr>
          <p:cNvPr id="108" name="Conector angular 107"/>
          <p:cNvCxnSpPr>
            <a:stCxn id="105" idx="1"/>
            <a:endCxn id="109" idx="6"/>
          </p:cNvCxnSpPr>
          <p:nvPr/>
        </p:nvCxnSpPr>
        <p:spPr>
          <a:xfrm rot="10800000" flipV="1">
            <a:off x="14551074" y="5409103"/>
            <a:ext cx="158257" cy="3966"/>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9" name="Elipse 108"/>
          <p:cNvSpPr/>
          <p:nvPr/>
        </p:nvSpPr>
        <p:spPr>
          <a:xfrm>
            <a:off x="14282128" y="5296645"/>
            <a:ext cx="268948" cy="232846"/>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18" dirty="0"/>
              <a:t>3</a:t>
            </a:r>
          </a:p>
        </p:txBody>
      </p:sp>
      <p:cxnSp>
        <p:nvCxnSpPr>
          <p:cNvPr id="110" name="Conector angular 109"/>
          <p:cNvCxnSpPr>
            <a:stCxn id="89" idx="2"/>
            <a:endCxn id="94" idx="0"/>
          </p:cNvCxnSpPr>
          <p:nvPr/>
        </p:nvCxnSpPr>
        <p:spPr>
          <a:xfrm rot="16200000" flipH="1">
            <a:off x="13511692" y="5438233"/>
            <a:ext cx="1686349" cy="708935"/>
          </a:xfrm>
          <a:prstGeom prst="bentConnector3">
            <a:avLst>
              <a:gd name="adj1" fmla="val 7658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11" name="Conector angular 110"/>
          <p:cNvCxnSpPr>
            <a:stCxn id="98" idx="2"/>
            <a:endCxn id="94" idx="0"/>
          </p:cNvCxnSpPr>
          <p:nvPr/>
        </p:nvCxnSpPr>
        <p:spPr>
          <a:xfrm rot="5400000">
            <a:off x="14746040" y="4912823"/>
            <a:ext cx="1686349" cy="1759759"/>
          </a:xfrm>
          <a:prstGeom prst="bentConnector3">
            <a:avLst>
              <a:gd name="adj1" fmla="val 7658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12" name="Elipse 111"/>
          <p:cNvSpPr/>
          <p:nvPr/>
        </p:nvSpPr>
        <p:spPr>
          <a:xfrm>
            <a:off x="13199618" y="4866812"/>
            <a:ext cx="268948" cy="232846"/>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18" dirty="0"/>
              <a:t>2</a:t>
            </a:r>
          </a:p>
        </p:txBody>
      </p:sp>
      <p:sp>
        <p:nvSpPr>
          <p:cNvPr id="121" name="Rectángulo redondeado 120"/>
          <p:cNvSpPr/>
          <p:nvPr/>
        </p:nvSpPr>
        <p:spPr>
          <a:xfrm>
            <a:off x="6101506" y="5655736"/>
            <a:ext cx="2436852" cy="657569"/>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Miembro tiene los valores pero no el efectivo</a:t>
            </a:r>
          </a:p>
        </p:txBody>
      </p:sp>
      <p:sp>
        <p:nvSpPr>
          <p:cNvPr id="127" name="Elipse 126"/>
          <p:cNvSpPr/>
          <p:nvPr/>
        </p:nvSpPr>
        <p:spPr>
          <a:xfrm>
            <a:off x="7184910" y="5149995"/>
            <a:ext cx="268948" cy="232846"/>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18" dirty="0"/>
              <a:t>2</a:t>
            </a:r>
          </a:p>
        </p:txBody>
      </p:sp>
      <p:cxnSp>
        <p:nvCxnSpPr>
          <p:cNvPr id="128" name="Conector recto de flecha 127"/>
          <p:cNvCxnSpPr>
            <a:stCxn id="127" idx="4"/>
            <a:endCxn id="121" idx="0"/>
          </p:cNvCxnSpPr>
          <p:nvPr/>
        </p:nvCxnSpPr>
        <p:spPr>
          <a:xfrm>
            <a:off x="7319382" y="5382844"/>
            <a:ext cx="550" cy="272892"/>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46" name="Rectángulo redondeado 145">
            <a:hlinkClick r:id="rId2" action="ppaction://hlinksldjump"/>
          </p:cNvPr>
          <p:cNvSpPr/>
          <p:nvPr/>
        </p:nvSpPr>
        <p:spPr>
          <a:xfrm>
            <a:off x="8826098" y="6598028"/>
            <a:ext cx="2436851" cy="832609"/>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Solicita a </a:t>
            </a:r>
            <a:r>
              <a:rPr lang="es-CO" sz="1765" dirty="0" err="1">
                <a:latin typeface="Arial Narrow" panose="020B0606020202030204" pitchFamily="34" charset="0"/>
              </a:rPr>
              <a:t>Deceval</a:t>
            </a:r>
            <a:r>
              <a:rPr lang="es-CO" sz="1765" dirty="0">
                <a:latin typeface="Arial Narrow" panose="020B0606020202030204" pitchFamily="34" charset="0"/>
              </a:rPr>
              <a:t> la transferencia del efectivo a la CRCC</a:t>
            </a:r>
          </a:p>
        </p:txBody>
      </p:sp>
      <p:sp>
        <p:nvSpPr>
          <p:cNvPr id="148" name="Rectángulo redondeado 147"/>
          <p:cNvSpPr/>
          <p:nvPr/>
        </p:nvSpPr>
        <p:spPr>
          <a:xfrm>
            <a:off x="8818408" y="5655736"/>
            <a:ext cx="2436852" cy="657569"/>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Miembro tiene el efectivo pero no los valores</a:t>
            </a:r>
          </a:p>
        </p:txBody>
      </p:sp>
      <p:sp>
        <p:nvSpPr>
          <p:cNvPr id="149" name="Elipse 148"/>
          <p:cNvSpPr/>
          <p:nvPr/>
        </p:nvSpPr>
        <p:spPr>
          <a:xfrm>
            <a:off x="9901811" y="5168672"/>
            <a:ext cx="268948" cy="232846"/>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18" dirty="0"/>
              <a:t>2</a:t>
            </a:r>
          </a:p>
        </p:txBody>
      </p:sp>
      <p:cxnSp>
        <p:nvCxnSpPr>
          <p:cNvPr id="151" name="Conector recto de flecha 150"/>
          <p:cNvCxnSpPr>
            <a:stCxn id="149" idx="4"/>
            <a:endCxn id="148" idx="0"/>
          </p:cNvCxnSpPr>
          <p:nvPr/>
        </p:nvCxnSpPr>
        <p:spPr>
          <a:xfrm>
            <a:off x="10036284" y="5401520"/>
            <a:ext cx="550" cy="254216"/>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58" name="Conector angular 157"/>
          <p:cNvCxnSpPr>
            <a:stCxn id="146" idx="2"/>
            <a:endCxn id="71" idx="0"/>
          </p:cNvCxnSpPr>
          <p:nvPr/>
        </p:nvCxnSpPr>
        <p:spPr>
          <a:xfrm rot="5400000">
            <a:off x="9945158" y="7527502"/>
            <a:ext cx="196231" cy="2497"/>
          </a:xfrm>
          <a:prstGeom prst="bentConnector3">
            <a:avLst>
              <a:gd name="adj1" fmla="val 50000"/>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1" name="Conector recto de flecha 80"/>
          <p:cNvCxnSpPr>
            <a:stCxn id="121" idx="2"/>
            <a:endCxn id="50" idx="0"/>
          </p:cNvCxnSpPr>
          <p:nvPr/>
        </p:nvCxnSpPr>
        <p:spPr>
          <a:xfrm flipH="1">
            <a:off x="7317732" y="6313305"/>
            <a:ext cx="2200" cy="266048"/>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4" name="Conector recto de flecha 83"/>
          <p:cNvCxnSpPr>
            <a:stCxn id="148" idx="2"/>
            <a:endCxn id="146" idx="0"/>
          </p:cNvCxnSpPr>
          <p:nvPr/>
        </p:nvCxnSpPr>
        <p:spPr>
          <a:xfrm>
            <a:off x="10036834" y="6313303"/>
            <a:ext cx="7688" cy="284723"/>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5" name="Título 1">
            <a:extLst>
              <a:ext uri="{FF2B5EF4-FFF2-40B4-BE49-F238E27FC236}">
                <a16:creationId xmlns:a16="http://schemas.microsoft.com/office/drawing/2014/main" xmlns="" id="{F2897527-6112-49CB-B767-07A017C69A21}"/>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3911879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428732" y="1658726"/>
            <a:ext cx="12337342" cy="625528"/>
          </a:xfrm>
        </p:spPr>
        <p:txBody>
          <a:bodyPr vert="horz" lIns="91440" tIns="45720" rIns="91440" bIns="45720" rtlCol="0">
            <a:noAutofit/>
          </a:bodyPr>
          <a:lstStyle/>
          <a:p>
            <a:r>
              <a:rPr lang="es-CO" sz="2800" b="1" dirty="0">
                <a:solidFill>
                  <a:schemeClr val="tx2"/>
                </a:solidFill>
                <a:latin typeface="Helvetica"/>
                <a:cs typeface="+mj-cs"/>
              </a:rPr>
              <a:t>Gestión de Retardo Flujo Regreso de la Operación</a:t>
            </a:r>
          </a:p>
        </p:txBody>
      </p:sp>
      <p:sp>
        <p:nvSpPr>
          <p:cNvPr id="4" name="Marcador de fecha 3"/>
          <p:cNvSpPr>
            <a:spLocks noGrp="1"/>
          </p:cNvSpPr>
          <p:nvPr>
            <p:ph type="dt" sz="half" idx="10"/>
          </p:nvPr>
        </p:nvSpPr>
        <p:spPr/>
        <p:txBody>
          <a:bodyPr/>
          <a:lstStyle/>
          <a:p>
            <a:fld id="{DBA9F659-C81E-40E0-A1F3-CAFA82100647}" type="datetime1">
              <a:rPr lang="es-CO" smtClean="0"/>
              <a:t>06/03/2018</a:t>
            </a:fld>
            <a:endParaRPr lang="es-CO" dirty="0"/>
          </a:p>
        </p:txBody>
      </p:sp>
      <p:sp>
        <p:nvSpPr>
          <p:cNvPr id="5" name="Marcador de número de diapositiva 4"/>
          <p:cNvSpPr>
            <a:spLocks noGrp="1"/>
          </p:cNvSpPr>
          <p:nvPr>
            <p:ph type="sldNum" sz="quarter" idx="12"/>
          </p:nvPr>
        </p:nvSpPr>
        <p:spPr/>
        <p:txBody>
          <a:bodyPr/>
          <a:lstStyle/>
          <a:p>
            <a:fld id="{F2E67AE3-78D1-4B85-B143-99C273AFF6CC}" type="slidenum">
              <a:rPr lang="es-CO" smtClean="0"/>
              <a:t>31</a:t>
            </a:fld>
            <a:endParaRPr lang="es-CO" dirty="0"/>
          </a:p>
        </p:txBody>
      </p:sp>
      <p:sp>
        <p:nvSpPr>
          <p:cNvPr id="58" name="CuadroTexto 57"/>
          <p:cNvSpPr txBox="1"/>
          <p:nvPr/>
        </p:nvSpPr>
        <p:spPr>
          <a:xfrm>
            <a:off x="9719377" y="2525859"/>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s-CO" sz="1765" dirty="0"/>
              <a:t>CRCC</a:t>
            </a:r>
          </a:p>
        </p:txBody>
      </p:sp>
      <p:sp>
        <p:nvSpPr>
          <p:cNvPr id="138" name="Rectángulo 137"/>
          <p:cNvSpPr/>
          <p:nvPr/>
        </p:nvSpPr>
        <p:spPr>
          <a:xfrm>
            <a:off x="4977005" y="2438810"/>
            <a:ext cx="11357024" cy="4876901"/>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54" name="Rectángulo redondeado 53">
            <a:hlinkClick r:id="rId2" action="ppaction://hlinksldjump"/>
          </p:cNvPr>
          <p:cNvSpPr/>
          <p:nvPr/>
        </p:nvSpPr>
        <p:spPr>
          <a:xfrm>
            <a:off x="5607295" y="3533196"/>
            <a:ext cx="4228226" cy="832609"/>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Débito Automático al Miembro del receptor del efectivo del valor de las acciones (T+1)</a:t>
            </a:r>
          </a:p>
        </p:txBody>
      </p:sp>
      <p:sp>
        <p:nvSpPr>
          <p:cNvPr id="55" name="65 Conector">
            <a:hlinkClick r:id="rId3" action="ppaction://hlinksldjump"/>
          </p:cNvPr>
          <p:cNvSpPr/>
          <p:nvPr/>
        </p:nvSpPr>
        <p:spPr>
          <a:xfrm>
            <a:off x="7510381" y="2957700"/>
            <a:ext cx="420224" cy="315168"/>
          </a:xfrm>
          <a:prstGeom prst="flowChartConnector">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MX" sz="1765" dirty="0">
                <a:solidFill>
                  <a:schemeClr val="tx1"/>
                </a:solidFill>
              </a:rPr>
              <a:t>3</a:t>
            </a:r>
            <a:endParaRPr lang="es-ES" sz="1765" dirty="0">
              <a:solidFill>
                <a:schemeClr val="tx1"/>
              </a:solidFill>
            </a:endParaRPr>
          </a:p>
        </p:txBody>
      </p:sp>
      <p:sp>
        <p:nvSpPr>
          <p:cNvPr id="60" name="Rectángulo redondeado 59">
            <a:hlinkClick r:id="rId2" action="ppaction://hlinksldjump"/>
          </p:cNvPr>
          <p:cNvSpPr/>
          <p:nvPr/>
        </p:nvSpPr>
        <p:spPr>
          <a:xfrm>
            <a:off x="11731635" y="3719152"/>
            <a:ext cx="1641365" cy="483216"/>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Miembro Incumplido</a:t>
            </a:r>
          </a:p>
        </p:txBody>
      </p:sp>
      <p:sp>
        <p:nvSpPr>
          <p:cNvPr id="61" name="CuadroTexto 60"/>
          <p:cNvSpPr txBox="1"/>
          <p:nvPr/>
        </p:nvSpPr>
        <p:spPr>
          <a:xfrm>
            <a:off x="9940489" y="3498808"/>
            <a:ext cx="753744" cy="318677"/>
          </a:xfrm>
          <a:prstGeom prst="rect">
            <a:avLst/>
          </a:prstGeom>
          <a:noFill/>
        </p:spPr>
        <p:txBody>
          <a:bodyPr wrap="square" rtlCol="0">
            <a:spAutoFit/>
          </a:bodyPr>
          <a:lstStyle>
            <a:defPPr>
              <a:defRPr lang="en-US"/>
            </a:defPPr>
            <a:lvl1pPr>
              <a:defRPr sz="1400" b="1"/>
            </a:lvl1pPr>
          </a:lstStyle>
          <a:p>
            <a:r>
              <a:rPr lang="es-CO" sz="1471" dirty="0"/>
              <a:t>No</a:t>
            </a:r>
          </a:p>
        </p:txBody>
      </p:sp>
      <p:sp>
        <p:nvSpPr>
          <p:cNvPr id="67" name="CuadroTexto 66"/>
          <p:cNvSpPr txBox="1"/>
          <p:nvPr/>
        </p:nvSpPr>
        <p:spPr>
          <a:xfrm>
            <a:off x="5219633" y="3598605"/>
            <a:ext cx="775320" cy="318677"/>
          </a:xfrm>
          <a:prstGeom prst="rect">
            <a:avLst/>
          </a:prstGeom>
          <a:noFill/>
        </p:spPr>
        <p:txBody>
          <a:bodyPr wrap="square" rtlCol="0">
            <a:spAutoFit/>
          </a:bodyPr>
          <a:lstStyle/>
          <a:p>
            <a:r>
              <a:rPr lang="es-CO" sz="1471" b="1" dirty="0"/>
              <a:t>Si</a:t>
            </a:r>
          </a:p>
        </p:txBody>
      </p:sp>
      <p:cxnSp>
        <p:nvCxnSpPr>
          <p:cNvPr id="69" name="Conector angular 68"/>
          <p:cNvCxnSpPr>
            <a:stCxn id="54" idx="1"/>
            <a:endCxn id="97" idx="1"/>
          </p:cNvCxnSpPr>
          <p:nvPr/>
        </p:nvCxnSpPr>
        <p:spPr>
          <a:xfrm rot="10800000" flipH="1" flipV="1">
            <a:off x="5607293" y="3949498"/>
            <a:ext cx="92796" cy="1346457"/>
          </a:xfrm>
          <a:prstGeom prst="bentConnector3">
            <a:avLst>
              <a:gd name="adj1" fmla="val -362276"/>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2" name="Rombo 71"/>
          <p:cNvSpPr/>
          <p:nvPr/>
        </p:nvSpPr>
        <p:spPr>
          <a:xfrm>
            <a:off x="7457612" y="4707434"/>
            <a:ext cx="2665584" cy="1185102"/>
          </a:xfrm>
          <a:prstGeom prst="diamond">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Miembro Cumplido elige </a:t>
            </a:r>
            <a:r>
              <a:rPr lang="es-CO" sz="1765" dirty="0" err="1">
                <a:latin typeface="Arial Narrow" panose="020B0606020202030204" pitchFamily="34" charset="0"/>
              </a:rPr>
              <a:t>Buy</a:t>
            </a:r>
            <a:r>
              <a:rPr lang="es-CO" sz="1765" dirty="0">
                <a:latin typeface="Arial Narrow" panose="020B0606020202030204" pitchFamily="34" charset="0"/>
              </a:rPr>
              <a:t> In*</a:t>
            </a:r>
          </a:p>
        </p:txBody>
      </p:sp>
      <p:sp>
        <p:nvSpPr>
          <p:cNvPr id="75" name="Rectángulo redondeado 74"/>
          <p:cNvSpPr/>
          <p:nvPr/>
        </p:nvSpPr>
        <p:spPr>
          <a:xfrm>
            <a:off x="13163638" y="4930057"/>
            <a:ext cx="2994991" cy="770382"/>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Genera </a:t>
            </a:r>
            <a:r>
              <a:rPr lang="es-CO" sz="1765" dirty="0" err="1">
                <a:latin typeface="Arial Narrow" panose="020B0606020202030204" pitchFamily="34" charset="0"/>
              </a:rPr>
              <a:t>Buy</a:t>
            </a:r>
            <a:r>
              <a:rPr lang="es-CO" sz="1765" dirty="0">
                <a:latin typeface="Arial Narrow" panose="020B0606020202030204" pitchFamily="34" charset="0"/>
              </a:rPr>
              <a:t> In en nombre del Originador</a:t>
            </a:r>
          </a:p>
        </p:txBody>
      </p:sp>
      <p:sp>
        <p:nvSpPr>
          <p:cNvPr id="76" name="Rectángulo redondeado 75"/>
          <p:cNvSpPr/>
          <p:nvPr/>
        </p:nvSpPr>
        <p:spPr>
          <a:xfrm>
            <a:off x="13163638" y="6014924"/>
            <a:ext cx="2994991" cy="1044741"/>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Transfiere el Efectivo al Miembros del Originador para cumplir la operación de contado</a:t>
            </a:r>
          </a:p>
        </p:txBody>
      </p:sp>
      <p:sp>
        <p:nvSpPr>
          <p:cNvPr id="78" name="CuadroTexto 77"/>
          <p:cNvSpPr txBox="1"/>
          <p:nvPr/>
        </p:nvSpPr>
        <p:spPr>
          <a:xfrm>
            <a:off x="9130999" y="5852577"/>
            <a:ext cx="755336" cy="318677"/>
          </a:xfrm>
          <a:prstGeom prst="rect">
            <a:avLst/>
          </a:prstGeom>
          <a:noFill/>
        </p:spPr>
        <p:txBody>
          <a:bodyPr wrap="square" rtlCol="0">
            <a:spAutoFit/>
          </a:bodyPr>
          <a:lstStyle>
            <a:defPPr>
              <a:defRPr lang="en-US"/>
            </a:defPPr>
            <a:lvl1pPr>
              <a:defRPr sz="1400" b="1"/>
            </a:lvl1pPr>
          </a:lstStyle>
          <a:p>
            <a:r>
              <a:rPr lang="es-CO" sz="1471" dirty="0"/>
              <a:t>No</a:t>
            </a:r>
          </a:p>
        </p:txBody>
      </p:sp>
      <p:sp>
        <p:nvSpPr>
          <p:cNvPr id="79" name="CuadroTexto 78"/>
          <p:cNvSpPr txBox="1"/>
          <p:nvPr/>
        </p:nvSpPr>
        <p:spPr>
          <a:xfrm>
            <a:off x="9844190" y="4915441"/>
            <a:ext cx="775320" cy="318677"/>
          </a:xfrm>
          <a:prstGeom prst="rect">
            <a:avLst/>
          </a:prstGeom>
          <a:noFill/>
        </p:spPr>
        <p:txBody>
          <a:bodyPr wrap="square" rtlCol="0">
            <a:spAutoFit/>
          </a:bodyPr>
          <a:lstStyle/>
          <a:p>
            <a:r>
              <a:rPr lang="es-CO" sz="1471" b="1" dirty="0"/>
              <a:t>Si</a:t>
            </a:r>
          </a:p>
        </p:txBody>
      </p:sp>
      <p:sp>
        <p:nvSpPr>
          <p:cNvPr id="80" name="Rectángulo redondeado 79"/>
          <p:cNvSpPr/>
          <p:nvPr/>
        </p:nvSpPr>
        <p:spPr>
          <a:xfrm>
            <a:off x="6733395" y="6248785"/>
            <a:ext cx="4120163" cy="735476"/>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Recibe el valor en efectivo correspondiente a las acciones  + prima</a:t>
            </a:r>
          </a:p>
        </p:txBody>
      </p:sp>
      <p:cxnSp>
        <p:nvCxnSpPr>
          <p:cNvPr id="84" name="Conector recto de flecha 83"/>
          <p:cNvCxnSpPr>
            <a:stCxn id="72" idx="3"/>
            <a:endCxn id="87" idx="1"/>
          </p:cNvCxnSpPr>
          <p:nvPr/>
        </p:nvCxnSpPr>
        <p:spPr>
          <a:xfrm>
            <a:off x="10123196" y="5299987"/>
            <a:ext cx="368933" cy="14616"/>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6" name="Conector recto de flecha 85"/>
          <p:cNvCxnSpPr>
            <a:stCxn id="72" idx="2"/>
            <a:endCxn id="80" idx="0"/>
          </p:cNvCxnSpPr>
          <p:nvPr/>
        </p:nvCxnSpPr>
        <p:spPr>
          <a:xfrm>
            <a:off x="8790404" y="5892536"/>
            <a:ext cx="3071" cy="356247"/>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7" name="Rombo 86"/>
          <p:cNvSpPr/>
          <p:nvPr/>
        </p:nvSpPr>
        <p:spPr>
          <a:xfrm>
            <a:off x="10492131" y="4722050"/>
            <a:ext cx="2183166" cy="1185102"/>
          </a:xfrm>
          <a:prstGeom prst="diamond">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err="1">
                <a:latin typeface="Arial Narrow" panose="020B0606020202030204" pitchFamily="34" charset="0"/>
              </a:rPr>
              <a:t>Buy</a:t>
            </a:r>
            <a:r>
              <a:rPr lang="es-CO" sz="1765" dirty="0">
                <a:latin typeface="Arial Narrow" panose="020B0606020202030204" pitchFamily="34" charset="0"/>
              </a:rPr>
              <a:t> in*</a:t>
            </a:r>
          </a:p>
        </p:txBody>
      </p:sp>
      <p:cxnSp>
        <p:nvCxnSpPr>
          <p:cNvPr id="91" name="Conector recto de flecha 90"/>
          <p:cNvCxnSpPr>
            <a:stCxn id="87" idx="3"/>
            <a:endCxn id="75" idx="1"/>
          </p:cNvCxnSpPr>
          <p:nvPr/>
        </p:nvCxnSpPr>
        <p:spPr>
          <a:xfrm>
            <a:off x="12675297" y="5314603"/>
            <a:ext cx="488341" cy="646"/>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92" name="CuadroTexto 91"/>
          <p:cNvSpPr txBox="1"/>
          <p:nvPr/>
        </p:nvSpPr>
        <p:spPr>
          <a:xfrm>
            <a:off x="12385724" y="4877924"/>
            <a:ext cx="775320" cy="318677"/>
          </a:xfrm>
          <a:prstGeom prst="rect">
            <a:avLst/>
          </a:prstGeom>
          <a:noFill/>
        </p:spPr>
        <p:txBody>
          <a:bodyPr wrap="square" rtlCol="0">
            <a:spAutoFit/>
          </a:bodyPr>
          <a:lstStyle/>
          <a:p>
            <a:r>
              <a:rPr lang="es-CO" sz="1471" b="1" dirty="0"/>
              <a:t>Si</a:t>
            </a:r>
          </a:p>
        </p:txBody>
      </p:sp>
      <p:sp>
        <p:nvSpPr>
          <p:cNvPr id="93" name="CuadroTexto 92"/>
          <p:cNvSpPr txBox="1"/>
          <p:nvPr/>
        </p:nvSpPr>
        <p:spPr>
          <a:xfrm>
            <a:off x="11064074" y="5832746"/>
            <a:ext cx="851581" cy="318677"/>
          </a:xfrm>
          <a:prstGeom prst="rect">
            <a:avLst/>
          </a:prstGeom>
          <a:noFill/>
        </p:spPr>
        <p:txBody>
          <a:bodyPr wrap="square" rtlCol="0">
            <a:spAutoFit/>
          </a:bodyPr>
          <a:lstStyle>
            <a:defPPr>
              <a:defRPr lang="en-US"/>
            </a:defPPr>
            <a:lvl1pPr>
              <a:defRPr sz="1400" b="1"/>
            </a:lvl1pPr>
          </a:lstStyle>
          <a:p>
            <a:r>
              <a:rPr lang="es-CO" sz="1471" dirty="0"/>
              <a:t>No</a:t>
            </a:r>
          </a:p>
        </p:txBody>
      </p:sp>
      <p:cxnSp>
        <p:nvCxnSpPr>
          <p:cNvPr id="96" name="Conector angular 95"/>
          <p:cNvCxnSpPr>
            <a:stCxn id="87" idx="2"/>
            <a:endCxn id="80" idx="3"/>
          </p:cNvCxnSpPr>
          <p:nvPr/>
        </p:nvCxnSpPr>
        <p:spPr>
          <a:xfrm rot="5400000">
            <a:off x="10863952" y="5896758"/>
            <a:ext cx="709370" cy="730157"/>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97" name="Rectángulo redondeado 96"/>
          <p:cNvSpPr/>
          <p:nvPr/>
        </p:nvSpPr>
        <p:spPr>
          <a:xfrm>
            <a:off x="5700091" y="5058840"/>
            <a:ext cx="1347752" cy="474231"/>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T+2</a:t>
            </a:r>
          </a:p>
        </p:txBody>
      </p:sp>
      <p:cxnSp>
        <p:nvCxnSpPr>
          <p:cNvPr id="41" name="Conector recto de flecha 40"/>
          <p:cNvCxnSpPr>
            <a:stCxn id="54" idx="3"/>
            <a:endCxn id="60" idx="1"/>
          </p:cNvCxnSpPr>
          <p:nvPr/>
        </p:nvCxnSpPr>
        <p:spPr>
          <a:xfrm>
            <a:off x="9835521" y="3949499"/>
            <a:ext cx="1896116" cy="11262"/>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45" name="Conector recto de flecha 44"/>
          <p:cNvCxnSpPr>
            <a:stCxn id="55" idx="4"/>
            <a:endCxn id="54" idx="0"/>
          </p:cNvCxnSpPr>
          <p:nvPr/>
        </p:nvCxnSpPr>
        <p:spPr>
          <a:xfrm>
            <a:off x="7720495" y="3272867"/>
            <a:ext cx="913" cy="260326"/>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2" name="Conector recto de flecha 51"/>
          <p:cNvCxnSpPr>
            <a:stCxn id="97" idx="3"/>
            <a:endCxn id="72" idx="1"/>
          </p:cNvCxnSpPr>
          <p:nvPr/>
        </p:nvCxnSpPr>
        <p:spPr>
          <a:xfrm>
            <a:off x="7047841" y="5295955"/>
            <a:ext cx="409771" cy="4029"/>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4" name="Conector recto de flecha 93"/>
          <p:cNvCxnSpPr>
            <a:stCxn id="75" idx="2"/>
            <a:endCxn id="76" idx="0"/>
          </p:cNvCxnSpPr>
          <p:nvPr/>
        </p:nvCxnSpPr>
        <p:spPr>
          <a:xfrm>
            <a:off x="14661132" y="5700437"/>
            <a:ext cx="0" cy="314485"/>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34" name="Título 1">
            <a:extLst>
              <a:ext uri="{FF2B5EF4-FFF2-40B4-BE49-F238E27FC236}">
                <a16:creationId xmlns:a16="http://schemas.microsoft.com/office/drawing/2014/main" xmlns="" id="{D0740108-DBBC-431D-985E-D4DA969B976A}"/>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1556446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adroTexto 104"/>
          <p:cNvSpPr txBox="1"/>
          <p:nvPr/>
        </p:nvSpPr>
        <p:spPr>
          <a:xfrm>
            <a:off x="4776103" y="2587434"/>
            <a:ext cx="11216907" cy="5840445"/>
          </a:xfrm>
          <a:prstGeom prst="rect">
            <a:avLst/>
          </a:prstGeom>
          <a:noFill/>
        </p:spPr>
        <p:txBody>
          <a:bodyPr wrap="square" rtlCol="0">
            <a:spAutoFit/>
          </a:bodyPr>
          <a:lstStyle/>
          <a:p>
            <a:pPr marL="252134" indent="-252134" algn="just">
              <a:buFont typeface="Arial" panose="020B0604020202020204" pitchFamily="34" charset="0"/>
              <a:buChar char="•"/>
            </a:pPr>
            <a:r>
              <a:rPr lang="es-CO" sz="2353" dirty="0">
                <a:latin typeface="Helvetica" panose="020B0604020202020204" pitchFamily="34" charset="0"/>
              </a:rPr>
              <a:t>Las operaciones que reciba la Cámara con la marca Custodio, se visualizarán en estado “Pendiente” hasta que el Custodio realice la admisión de la operación.</a:t>
            </a:r>
          </a:p>
          <a:p>
            <a:pPr marL="252134" indent="-252134" algn="just">
              <a:buFont typeface="Arial" panose="020B0604020202020204" pitchFamily="34" charset="0"/>
              <a:buChar char="•"/>
            </a:pPr>
            <a:r>
              <a:rPr lang="es-CO" sz="2353" dirty="0">
                <a:latin typeface="Helvetica" panose="020B0604020202020204" pitchFamily="34" charset="0"/>
              </a:rPr>
              <a:t>Una vez el Custodio admita la operación, la Cámara iniciará las validaciones de riesgo para Aceptar la operación en su sistema</a:t>
            </a:r>
          </a:p>
          <a:p>
            <a:pPr marL="252134" indent="-252134" algn="just">
              <a:buFont typeface="Arial" panose="020B0604020202020204" pitchFamily="34" charset="0"/>
              <a:buChar char="•"/>
            </a:pPr>
            <a:r>
              <a:rPr lang="es-CO" sz="2353" dirty="0">
                <a:latin typeface="Helvetica" panose="020B0604020202020204" pitchFamily="34" charset="0"/>
              </a:rPr>
              <a:t>Si el Custodio no admite o rechaza la operación, la Cámara rechazará la operación a la BVC </a:t>
            </a:r>
          </a:p>
          <a:p>
            <a:pPr marL="252134" indent="-252134" algn="just">
              <a:buFont typeface="Arial" panose="020B0604020202020204" pitchFamily="34" charset="0"/>
              <a:buChar char="•"/>
            </a:pPr>
            <a:r>
              <a:rPr lang="es-CO" sz="2353" dirty="0">
                <a:latin typeface="Helvetica" panose="020B0604020202020204" pitchFamily="34" charset="0"/>
              </a:rPr>
              <a:t>La gestión de paquetes será realizada por el Custodio a través del Back Office de la BVC de acuerdo al proceso actual</a:t>
            </a:r>
          </a:p>
          <a:p>
            <a:pPr marL="252134" indent="-252134" algn="just">
              <a:buFont typeface="Arial" panose="020B0604020202020204" pitchFamily="34" charset="0"/>
              <a:buChar char="•"/>
            </a:pPr>
            <a:r>
              <a:rPr lang="es-CO" sz="2353" dirty="0">
                <a:latin typeface="Helvetica" panose="020B0604020202020204" pitchFamily="34" charset="0"/>
              </a:rPr>
              <a:t>El cumplimiento de las operaciones se visualizará en el Back Office de la BVC,</a:t>
            </a:r>
          </a:p>
          <a:p>
            <a:pPr marL="252134" indent="-252134" algn="just">
              <a:buFont typeface="Arial" panose="020B0604020202020204" pitchFamily="34" charset="0"/>
              <a:buChar char="•"/>
            </a:pPr>
            <a:r>
              <a:rPr lang="es-CO" sz="2353" dirty="0">
                <a:latin typeface="Helvetica" panose="020B0604020202020204" pitchFamily="34" charset="0"/>
              </a:rPr>
              <a:t>En el evento que una operación no haya sido cumplida dentro de la sesión de liquidación y esta haya sido previamente admitida a través de un Custodio, la Cámara ejecutará los procesos de retardo asociados a este producto y sancionará al Custodio de acuerdo a lo definido en su Circular</a:t>
            </a:r>
          </a:p>
          <a:p>
            <a:pPr marL="252134" indent="-252134" algn="just">
              <a:buFont typeface="Arial" panose="020B0604020202020204" pitchFamily="34" charset="0"/>
              <a:buChar char="•"/>
            </a:pPr>
            <a:endParaRPr lang="es-CO" sz="2353" dirty="0">
              <a:latin typeface="Helvetica" panose="020B0604020202020204" pitchFamily="34" charset="0"/>
            </a:endParaRPr>
          </a:p>
          <a:p>
            <a:pPr marL="252134" indent="-252134" algn="just">
              <a:buFont typeface="Arial" panose="020B0604020202020204" pitchFamily="34" charset="0"/>
              <a:buChar char="•"/>
            </a:pPr>
            <a:endParaRPr lang="es-CO" sz="1471" dirty="0">
              <a:latin typeface="Helvetica" panose="020B0604020202020204" pitchFamily="34" charset="0"/>
              <a:ea typeface="ＭＳ Ｐゴシック" panose="020B0600070205080204" pitchFamily="34" charset="-128"/>
            </a:endParaRPr>
          </a:p>
          <a:p>
            <a:endParaRPr lang="es-CO" sz="2941" dirty="0"/>
          </a:p>
        </p:txBody>
      </p:sp>
      <p:sp>
        <p:nvSpPr>
          <p:cNvPr id="63" name="Marcador de contenido 6"/>
          <p:cNvSpPr>
            <a:spLocks noGrp="1"/>
          </p:cNvSpPr>
          <p:nvPr>
            <p:ph idx="1"/>
          </p:nvPr>
        </p:nvSpPr>
        <p:spPr>
          <a:xfrm>
            <a:off x="4470399" y="1658724"/>
            <a:ext cx="10797977"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Custodios</a:t>
            </a:r>
          </a:p>
        </p:txBody>
      </p:sp>
      <p:sp>
        <p:nvSpPr>
          <p:cNvPr id="7" name="Título 1">
            <a:extLst>
              <a:ext uri="{FF2B5EF4-FFF2-40B4-BE49-F238E27FC236}">
                <a16:creationId xmlns:a16="http://schemas.microsoft.com/office/drawing/2014/main" xmlns="" id="{22AC334D-AF7C-42BD-93E0-8539FD9D78FB}"/>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2016044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ángulo 63"/>
          <p:cNvSpPr/>
          <p:nvPr/>
        </p:nvSpPr>
        <p:spPr>
          <a:xfrm>
            <a:off x="6168224" y="2429246"/>
            <a:ext cx="2556663" cy="6081839"/>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65" name="Rectángulo 64"/>
          <p:cNvSpPr/>
          <p:nvPr/>
        </p:nvSpPr>
        <p:spPr>
          <a:xfrm>
            <a:off x="8757684" y="2429247"/>
            <a:ext cx="5682741" cy="6081840"/>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70" name="CuadroTexto 69"/>
          <p:cNvSpPr txBox="1"/>
          <p:nvPr/>
        </p:nvSpPr>
        <p:spPr>
          <a:xfrm>
            <a:off x="11072340" y="2521937"/>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80" name="CuadroTexto 79"/>
          <p:cNvSpPr txBox="1"/>
          <p:nvPr/>
        </p:nvSpPr>
        <p:spPr>
          <a:xfrm>
            <a:off x="7079405" y="2570280"/>
            <a:ext cx="66236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t>BVC</a:t>
            </a:r>
          </a:p>
        </p:txBody>
      </p:sp>
      <p:sp>
        <p:nvSpPr>
          <p:cNvPr id="22" name="Rectángulo 21"/>
          <p:cNvSpPr/>
          <p:nvPr/>
        </p:nvSpPr>
        <p:spPr>
          <a:xfrm>
            <a:off x="14514899" y="2429245"/>
            <a:ext cx="2590428" cy="6081842"/>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23" name="CuadroTexto 22"/>
          <p:cNvSpPr txBox="1"/>
          <p:nvPr/>
        </p:nvSpPr>
        <p:spPr>
          <a:xfrm>
            <a:off x="15195644" y="2533969"/>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50" name="Marcador de contenido 6"/>
          <p:cNvSpPr>
            <a:spLocks noGrp="1"/>
          </p:cNvSpPr>
          <p:nvPr>
            <p:ph idx="1"/>
          </p:nvPr>
        </p:nvSpPr>
        <p:spPr>
          <a:xfrm>
            <a:off x="4368799" y="1658724"/>
            <a:ext cx="10432217"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Solicitud de Anticipo</a:t>
            </a:r>
          </a:p>
        </p:txBody>
      </p:sp>
      <p:sp>
        <p:nvSpPr>
          <p:cNvPr id="44" name="CuadroTexto 43"/>
          <p:cNvSpPr txBox="1"/>
          <p:nvPr/>
        </p:nvSpPr>
        <p:spPr>
          <a:xfrm>
            <a:off x="4762900" y="4524678"/>
            <a:ext cx="1129022" cy="726096"/>
          </a:xfrm>
          <a:prstGeom prst="rect">
            <a:avLst/>
          </a:prstGeom>
          <a:noFill/>
        </p:spPr>
        <p:txBody>
          <a:bodyPr wrap="square" rtlCol="0">
            <a:spAutoFit/>
          </a:bodyPr>
          <a:lstStyle/>
          <a:p>
            <a:pPr algn="ctr"/>
            <a:r>
              <a:rPr lang="es-CO" sz="2059" dirty="0">
                <a:solidFill>
                  <a:schemeClr val="tx2">
                    <a:lumMod val="40000"/>
                    <a:lumOff val="60000"/>
                  </a:schemeClr>
                </a:solidFill>
              </a:rPr>
              <a:t>&lt; Día Regreso</a:t>
            </a:r>
          </a:p>
        </p:txBody>
      </p:sp>
      <p:sp>
        <p:nvSpPr>
          <p:cNvPr id="42" name="Rectángulo redondeado 41"/>
          <p:cNvSpPr/>
          <p:nvPr/>
        </p:nvSpPr>
        <p:spPr>
          <a:xfrm>
            <a:off x="8949923" y="5856483"/>
            <a:ext cx="2341507" cy="566955"/>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Informa a Miembros y/o</a:t>
            </a:r>
          </a:p>
          <a:p>
            <a:pPr algn="ctr"/>
            <a:r>
              <a:rPr lang="es-CO" sz="1765" dirty="0">
                <a:latin typeface="Arial Narrow" panose="020B0606020202030204" pitchFamily="34" charset="0"/>
              </a:rPr>
              <a:t>Custodios</a:t>
            </a:r>
          </a:p>
        </p:txBody>
      </p:sp>
      <p:sp>
        <p:nvSpPr>
          <p:cNvPr id="43" name="Rectángulo redondeado 42"/>
          <p:cNvSpPr/>
          <p:nvPr/>
        </p:nvSpPr>
        <p:spPr>
          <a:xfrm>
            <a:off x="8952435" y="3066971"/>
            <a:ext cx="4055217" cy="508428"/>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Miembros realizan la solicitud de Anticipo</a:t>
            </a:r>
          </a:p>
        </p:txBody>
      </p:sp>
      <p:sp>
        <p:nvSpPr>
          <p:cNvPr id="45" name="Rectángulo redondeado 44"/>
          <p:cNvSpPr/>
          <p:nvPr/>
        </p:nvSpPr>
        <p:spPr>
          <a:xfrm>
            <a:off x="14736160" y="4410589"/>
            <a:ext cx="2117902" cy="686625"/>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Recibe Notificación de Anticipo </a:t>
            </a:r>
          </a:p>
        </p:txBody>
      </p:sp>
      <p:cxnSp>
        <p:nvCxnSpPr>
          <p:cNvPr id="47" name="Conector recto de flecha 46"/>
          <p:cNvCxnSpPr>
            <a:stCxn id="45" idx="2"/>
            <a:endCxn id="60" idx="0"/>
          </p:cNvCxnSpPr>
          <p:nvPr/>
        </p:nvCxnSpPr>
        <p:spPr>
          <a:xfrm>
            <a:off x="15795111" y="5097214"/>
            <a:ext cx="5803" cy="883563"/>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1" name="Rectángulo redondeado 50"/>
          <p:cNvSpPr/>
          <p:nvPr/>
        </p:nvSpPr>
        <p:spPr>
          <a:xfrm>
            <a:off x="14739010" y="7692961"/>
            <a:ext cx="2115052" cy="650130"/>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Inicia Proceso de Cumplimiento</a:t>
            </a:r>
          </a:p>
        </p:txBody>
      </p:sp>
      <p:cxnSp>
        <p:nvCxnSpPr>
          <p:cNvPr id="55" name="Conector recto de flecha 54"/>
          <p:cNvCxnSpPr>
            <a:stCxn id="43" idx="2"/>
            <a:endCxn id="63" idx="0"/>
          </p:cNvCxnSpPr>
          <p:nvPr/>
        </p:nvCxnSpPr>
        <p:spPr>
          <a:xfrm>
            <a:off x="10980043" y="3575400"/>
            <a:ext cx="5679" cy="177575"/>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6" name="Conector angular 55"/>
          <p:cNvCxnSpPr>
            <a:stCxn id="95" idx="2"/>
            <a:endCxn id="45" idx="1"/>
          </p:cNvCxnSpPr>
          <p:nvPr/>
        </p:nvCxnSpPr>
        <p:spPr>
          <a:xfrm rot="5400000" flipH="1" flipV="1">
            <a:off x="11187018" y="3685745"/>
            <a:ext cx="2480985" cy="4617297"/>
          </a:xfrm>
          <a:prstGeom prst="bentConnector4">
            <a:avLst>
              <a:gd name="adj1" fmla="val -13550"/>
              <a:gd name="adj2" fmla="val 87184"/>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9" name="Rectángulo redondeado 58"/>
          <p:cNvSpPr/>
          <p:nvPr/>
        </p:nvSpPr>
        <p:spPr>
          <a:xfrm>
            <a:off x="6341221" y="4438730"/>
            <a:ext cx="2216429" cy="658484"/>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Recibe Datos del Anticipo</a:t>
            </a:r>
          </a:p>
        </p:txBody>
      </p:sp>
      <p:sp>
        <p:nvSpPr>
          <p:cNvPr id="60" name="Rectángulo redondeado 59"/>
          <p:cNvSpPr/>
          <p:nvPr/>
        </p:nvSpPr>
        <p:spPr>
          <a:xfrm>
            <a:off x="14747766" y="5980775"/>
            <a:ext cx="2106296" cy="553346"/>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Actualiza </a:t>
            </a:r>
          </a:p>
          <a:p>
            <a:pPr algn="ctr"/>
            <a:r>
              <a:rPr lang="es-CO" sz="1544" dirty="0">
                <a:latin typeface="Helvetica" panose="020B0604020202020204" pitchFamily="34" charset="0"/>
              </a:rPr>
              <a:t>IL</a:t>
            </a:r>
          </a:p>
        </p:txBody>
      </p:sp>
      <p:cxnSp>
        <p:nvCxnSpPr>
          <p:cNvPr id="62" name="Conector angular 61"/>
          <p:cNvCxnSpPr>
            <a:stCxn id="42" idx="2"/>
            <a:endCxn id="59" idx="2"/>
          </p:cNvCxnSpPr>
          <p:nvPr/>
        </p:nvCxnSpPr>
        <p:spPr>
          <a:xfrm rot="5400000" flipH="1">
            <a:off x="8121945" y="4424708"/>
            <a:ext cx="1326226" cy="2671241"/>
          </a:xfrm>
          <a:prstGeom prst="bentConnector3">
            <a:avLst>
              <a:gd name="adj1" fmla="val -25349"/>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3" name="AutoShape 24"/>
          <p:cNvSpPr>
            <a:spLocks noChangeArrowheads="1"/>
          </p:cNvSpPr>
          <p:nvPr/>
        </p:nvSpPr>
        <p:spPr bwMode="auto">
          <a:xfrm>
            <a:off x="9990337" y="3752977"/>
            <a:ext cx="1990771" cy="1020543"/>
          </a:xfrm>
          <a:prstGeom prst="flowChartDecision">
            <a:avLst/>
          </a:prstGeom>
          <a:solidFill>
            <a:srgbClr val="C00000"/>
          </a:solidFill>
          <a:ln>
            <a:noFill/>
          </a:ln>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765" dirty="0">
                <a:latin typeface="Arial Narrow" panose="020B0606020202030204" pitchFamily="34" charset="0"/>
              </a:rPr>
              <a:t>Clase de Anticipo</a:t>
            </a:r>
          </a:p>
        </p:txBody>
      </p:sp>
      <p:sp>
        <p:nvSpPr>
          <p:cNvPr id="67" name="CuadroTexto 66"/>
          <p:cNvSpPr txBox="1"/>
          <p:nvPr/>
        </p:nvSpPr>
        <p:spPr>
          <a:xfrm>
            <a:off x="8915678" y="3804434"/>
            <a:ext cx="1313828" cy="363946"/>
          </a:xfrm>
          <a:prstGeom prst="rect">
            <a:avLst/>
          </a:prstGeom>
          <a:noFill/>
        </p:spPr>
        <p:txBody>
          <a:bodyPr wrap="square" rtlCol="0">
            <a:spAutoFit/>
          </a:bodyPr>
          <a:lstStyle/>
          <a:p>
            <a:r>
              <a:rPr lang="es-CO" sz="1765" b="1" i="1" dirty="0" err="1"/>
              <a:t>Recall</a:t>
            </a:r>
            <a:endParaRPr lang="es-CO" sz="1765" b="1" i="1" dirty="0"/>
          </a:p>
        </p:txBody>
      </p:sp>
      <p:sp>
        <p:nvSpPr>
          <p:cNvPr id="68" name="CuadroTexto 67"/>
          <p:cNvSpPr txBox="1"/>
          <p:nvPr/>
        </p:nvSpPr>
        <p:spPr>
          <a:xfrm>
            <a:off x="11808435" y="3848250"/>
            <a:ext cx="1842470" cy="363946"/>
          </a:xfrm>
          <a:prstGeom prst="rect">
            <a:avLst/>
          </a:prstGeom>
          <a:noFill/>
        </p:spPr>
        <p:txBody>
          <a:bodyPr wrap="square" rtlCol="0">
            <a:spAutoFit/>
          </a:bodyPr>
          <a:lstStyle/>
          <a:p>
            <a:r>
              <a:rPr lang="es-CO" sz="1765" b="1" i="1" dirty="0"/>
              <a:t>Mutuo Acuerdo</a:t>
            </a:r>
          </a:p>
        </p:txBody>
      </p:sp>
      <p:cxnSp>
        <p:nvCxnSpPr>
          <p:cNvPr id="69" name="Conector angular 68"/>
          <p:cNvCxnSpPr>
            <a:stCxn id="63" idx="1"/>
            <a:endCxn id="42" idx="0"/>
          </p:cNvCxnSpPr>
          <p:nvPr/>
        </p:nvCxnSpPr>
        <p:spPr>
          <a:xfrm rot="10800000" flipH="1" flipV="1">
            <a:off x="9990337" y="4263247"/>
            <a:ext cx="130339" cy="1593235"/>
          </a:xfrm>
          <a:prstGeom prst="bentConnector4">
            <a:avLst>
              <a:gd name="adj1" fmla="val -257926"/>
              <a:gd name="adj2" fmla="val 66014"/>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1" name="AutoShape 24"/>
          <p:cNvSpPr>
            <a:spLocks noChangeArrowheads="1"/>
          </p:cNvSpPr>
          <p:nvPr/>
        </p:nvSpPr>
        <p:spPr bwMode="auto">
          <a:xfrm>
            <a:off x="11275610" y="4510394"/>
            <a:ext cx="2185422" cy="1020543"/>
          </a:xfrm>
          <a:prstGeom prst="flowChartDecision">
            <a:avLst/>
          </a:prstGeom>
          <a:solidFill>
            <a:srgbClr val="C00000"/>
          </a:solidFill>
          <a:ln>
            <a:noFill/>
          </a:ln>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765" dirty="0">
                <a:latin typeface="Arial Narrow" panose="020B0606020202030204" pitchFamily="34" charset="0"/>
              </a:rPr>
              <a:t>Miembros Aprueban</a:t>
            </a:r>
          </a:p>
        </p:txBody>
      </p:sp>
      <p:cxnSp>
        <p:nvCxnSpPr>
          <p:cNvPr id="72" name="Conector angular 71"/>
          <p:cNvCxnSpPr>
            <a:stCxn id="71" idx="2"/>
            <a:endCxn id="42" idx="0"/>
          </p:cNvCxnSpPr>
          <p:nvPr/>
        </p:nvCxnSpPr>
        <p:spPr>
          <a:xfrm rot="5400000">
            <a:off x="11081725" y="4569890"/>
            <a:ext cx="325547" cy="2247643"/>
          </a:xfrm>
          <a:prstGeom prst="bentConnector3">
            <a:avLst>
              <a:gd name="adj1" fmla="val 39925"/>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3" name="Conector angular 72"/>
          <p:cNvCxnSpPr>
            <a:stCxn id="71" idx="3"/>
            <a:endCxn id="74" idx="0"/>
          </p:cNvCxnSpPr>
          <p:nvPr/>
        </p:nvCxnSpPr>
        <p:spPr>
          <a:xfrm flipH="1">
            <a:off x="13086155" y="5020667"/>
            <a:ext cx="374874" cy="835818"/>
          </a:xfrm>
          <a:prstGeom prst="bentConnector4">
            <a:avLst>
              <a:gd name="adj1" fmla="val -89678"/>
              <a:gd name="adj2" fmla="val 80525"/>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4" name="Rectángulo redondeado 73"/>
          <p:cNvSpPr/>
          <p:nvPr/>
        </p:nvSpPr>
        <p:spPr>
          <a:xfrm>
            <a:off x="12258398" y="5856483"/>
            <a:ext cx="1655515" cy="566955"/>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Rechazo Solicitud</a:t>
            </a:r>
          </a:p>
        </p:txBody>
      </p:sp>
      <p:sp>
        <p:nvSpPr>
          <p:cNvPr id="78" name="CuadroTexto 77"/>
          <p:cNvSpPr txBox="1"/>
          <p:nvPr/>
        </p:nvSpPr>
        <p:spPr>
          <a:xfrm>
            <a:off x="13297718" y="4593569"/>
            <a:ext cx="706374" cy="318677"/>
          </a:xfrm>
          <a:prstGeom prst="rect">
            <a:avLst/>
          </a:prstGeom>
          <a:noFill/>
        </p:spPr>
        <p:txBody>
          <a:bodyPr wrap="square" rtlCol="0">
            <a:spAutoFit/>
          </a:bodyPr>
          <a:lstStyle/>
          <a:p>
            <a:r>
              <a:rPr lang="es-CO" sz="1471" b="1" dirty="0"/>
              <a:t>NO</a:t>
            </a:r>
          </a:p>
        </p:txBody>
      </p:sp>
      <p:sp>
        <p:nvSpPr>
          <p:cNvPr id="79" name="CuadroTexto 78"/>
          <p:cNvSpPr txBox="1"/>
          <p:nvPr/>
        </p:nvSpPr>
        <p:spPr>
          <a:xfrm>
            <a:off x="11627921" y="5289119"/>
            <a:ext cx="706374" cy="318677"/>
          </a:xfrm>
          <a:prstGeom prst="rect">
            <a:avLst/>
          </a:prstGeom>
          <a:noFill/>
        </p:spPr>
        <p:txBody>
          <a:bodyPr wrap="square" rtlCol="0">
            <a:spAutoFit/>
          </a:bodyPr>
          <a:lstStyle/>
          <a:p>
            <a:r>
              <a:rPr lang="es-CO" sz="1471" b="1" dirty="0"/>
              <a:t>SI</a:t>
            </a:r>
          </a:p>
        </p:txBody>
      </p:sp>
      <p:cxnSp>
        <p:nvCxnSpPr>
          <p:cNvPr id="82" name="Conector angular 81"/>
          <p:cNvCxnSpPr>
            <a:endCxn id="71" idx="0"/>
          </p:cNvCxnSpPr>
          <p:nvPr/>
        </p:nvCxnSpPr>
        <p:spPr>
          <a:xfrm>
            <a:off x="11938774" y="4241375"/>
            <a:ext cx="429545" cy="269017"/>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3" name="Conector recto de flecha 82"/>
          <p:cNvCxnSpPr>
            <a:stCxn id="60" idx="2"/>
            <a:endCxn id="51" idx="0"/>
          </p:cNvCxnSpPr>
          <p:nvPr/>
        </p:nvCxnSpPr>
        <p:spPr>
          <a:xfrm flipH="1">
            <a:off x="15796538" y="6534121"/>
            <a:ext cx="4378" cy="1158840"/>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4" name="CuadroTexto 83"/>
          <p:cNvSpPr txBox="1"/>
          <p:nvPr/>
        </p:nvSpPr>
        <p:spPr>
          <a:xfrm>
            <a:off x="4556576" y="7662430"/>
            <a:ext cx="1578851" cy="907171"/>
          </a:xfrm>
          <a:prstGeom prst="rect">
            <a:avLst/>
          </a:prstGeom>
          <a:noFill/>
        </p:spPr>
        <p:txBody>
          <a:bodyPr wrap="square" rtlCol="0">
            <a:spAutoFit/>
          </a:bodyPr>
          <a:lstStyle/>
          <a:p>
            <a:pPr algn="ctr"/>
            <a:r>
              <a:rPr lang="es-CO" sz="1765" i="1" dirty="0">
                <a:solidFill>
                  <a:schemeClr val="tx2">
                    <a:lumMod val="40000"/>
                    <a:lumOff val="60000"/>
                  </a:schemeClr>
                </a:solidFill>
              </a:rPr>
              <a:t>Día</a:t>
            </a:r>
          </a:p>
          <a:p>
            <a:pPr algn="ctr"/>
            <a:r>
              <a:rPr lang="es-CO" sz="1765" i="1" dirty="0">
                <a:solidFill>
                  <a:schemeClr val="tx2">
                    <a:lumMod val="40000"/>
                    <a:lumOff val="60000"/>
                  </a:schemeClr>
                </a:solidFill>
              </a:rPr>
              <a:t>Cumplimiento</a:t>
            </a:r>
          </a:p>
          <a:p>
            <a:pPr algn="ctr"/>
            <a:endParaRPr lang="es-CO" sz="1765" i="1" dirty="0">
              <a:solidFill>
                <a:schemeClr val="tx2">
                  <a:lumMod val="40000"/>
                  <a:lumOff val="60000"/>
                </a:schemeClr>
              </a:solidFill>
            </a:endParaRPr>
          </a:p>
        </p:txBody>
      </p:sp>
      <p:sp>
        <p:nvSpPr>
          <p:cNvPr id="85" name="Rectángulo redondeado 84"/>
          <p:cNvSpPr/>
          <p:nvPr/>
        </p:nvSpPr>
        <p:spPr>
          <a:xfrm>
            <a:off x="12256585" y="6652612"/>
            <a:ext cx="1657329" cy="582273"/>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Informa al Miembro</a:t>
            </a:r>
          </a:p>
        </p:txBody>
      </p:sp>
      <p:sp>
        <p:nvSpPr>
          <p:cNvPr id="95" name="Rectángulo redondeado 94"/>
          <p:cNvSpPr/>
          <p:nvPr/>
        </p:nvSpPr>
        <p:spPr>
          <a:xfrm>
            <a:off x="8948110" y="6652612"/>
            <a:ext cx="2341507" cy="582273"/>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Envía notificación a BVC y </a:t>
            </a:r>
            <a:r>
              <a:rPr lang="es-CO" sz="1765" dirty="0" err="1">
                <a:latin typeface="Arial Narrow" panose="020B0606020202030204" pitchFamily="34" charset="0"/>
              </a:rPr>
              <a:t>Deceval</a:t>
            </a:r>
            <a:endParaRPr lang="es-CO" sz="1765" dirty="0">
              <a:latin typeface="Arial Narrow" panose="020B0606020202030204" pitchFamily="34" charset="0"/>
            </a:endParaRPr>
          </a:p>
        </p:txBody>
      </p:sp>
      <p:sp>
        <p:nvSpPr>
          <p:cNvPr id="38" name="Marcador de fecha 3"/>
          <p:cNvSpPr>
            <a:spLocks noGrp="1"/>
          </p:cNvSpPr>
          <p:nvPr>
            <p:ph type="dt" sz="half" idx="10"/>
          </p:nvPr>
        </p:nvSpPr>
        <p:spPr>
          <a:xfrm>
            <a:off x="3218670" y="8992158"/>
            <a:ext cx="3025616" cy="536954"/>
          </a:xfrm>
        </p:spPr>
        <p:txBody>
          <a:bodyPr/>
          <a:lstStyle/>
          <a:p>
            <a:fld id="{DBA9F659-C81E-40E0-A1F3-CAFA82100647}" type="datetime1">
              <a:rPr lang="es-CO" smtClean="0"/>
              <a:t>06/03/2018</a:t>
            </a:fld>
            <a:endParaRPr lang="es-CO" dirty="0"/>
          </a:p>
        </p:txBody>
      </p:sp>
      <p:cxnSp>
        <p:nvCxnSpPr>
          <p:cNvPr id="75" name="Conector recto de flecha 74"/>
          <p:cNvCxnSpPr>
            <a:stCxn id="42" idx="2"/>
            <a:endCxn id="95" idx="0"/>
          </p:cNvCxnSpPr>
          <p:nvPr/>
        </p:nvCxnSpPr>
        <p:spPr>
          <a:xfrm flipH="1">
            <a:off x="10118865" y="6423440"/>
            <a:ext cx="1813" cy="229174"/>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6" name="Conector recto de flecha 75"/>
          <p:cNvCxnSpPr>
            <a:stCxn id="74" idx="2"/>
            <a:endCxn id="85" idx="0"/>
          </p:cNvCxnSpPr>
          <p:nvPr/>
        </p:nvCxnSpPr>
        <p:spPr>
          <a:xfrm flipH="1">
            <a:off x="13085250" y="6423440"/>
            <a:ext cx="907" cy="229174"/>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1" name="Título 1">
            <a:extLst>
              <a:ext uri="{FF2B5EF4-FFF2-40B4-BE49-F238E27FC236}">
                <a16:creationId xmlns:a16="http://schemas.microsoft.com/office/drawing/2014/main" xmlns="" id="{4EEF745B-0DCC-4FB9-9F3D-4FEE7CFBBF4B}"/>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921543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448715" y="1638363"/>
            <a:ext cx="11598196"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Eventos Corporativos - Pago de Dividendos*</a:t>
            </a:r>
          </a:p>
          <a:p>
            <a:pPr marL="0" indent="0">
              <a:buNone/>
            </a:pPr>
            <a:endParaRPr lang="es-CO" sz="2800" b="1" dirty="0">
              <a:solidFill>
                <a:schemeClr val="tx2"/>
              </a:solidFill>
              <a:latin typeface="Helvetica"/>
              <a:cs typeface="+mj-cs"/>
            </a:endParaRPr>
          </a:p>
        </p:txBody>
      </p:sp>
      <p:sp>
        <p:nvSpPr>
          <p:cNvPr id="14" name="Rectángulo 13"/>
          <p:cNvSpPr/>
          <p:nvPr/>
        </p:nvSpPr>
        <p:spPr>
          <a:xfrm>
            <a:off x="11377035" y="2325301"/>
            <a:ext cx="5673854" cy="6142401"/>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15" name="CuadroTexto 14"/>
          <p:cNvSpPr txBox="1"/>
          <p:nvPr/>
        </p:nvSpPr>
        <p:spPr>
          <a:xfrm>
            <a:off x="13847917" y="2437569"/>
            <a:ext cx="1803840" cy="363946"/>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es-CO"/>
            </a:defPPr>
            <a:lvl1pPr>
              <a:defRPr sz="1200" b="1">
                <a:solidFill>
                  <a:schemeClr val="accent1">
                    <a:lumMod val="50000"/>
                  </a:schemeClr>
                </a:solidFill>
                <a:latin typeface="Helvetica" panose="020B0604020202020204" pitchFamily="34" charset="0"/>
              </a:defRPr>
            </a:lvl1pPr>
          </a:lstStyle>
          <a:p>
            <a:r>
              <a:rPr lang="es-CO" sz="1765" dirty="0"/>
              <a:t>DECEVAL</a:t>
            </a:r>
          </a:p>
        </p:txBody>
      </p:sp>
      <p:sp>
        <p:nvSpPr>
          <p:cNvPr id="44" name="Rectángulo 43"/>
          <p:cNvSpPr/>
          <p:nvPr/>
        </p:nvSpPr>
        <p:spPr>
          <a:xfrm>
            <a:off x="4908127" y="2325302"/>
            <a:ext cx="6380465" cy="6142402"/>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5" name="CuadroTexto 44"/>
          <p:cNvSpPr txBox="1"/>
          <p:nvPr/>
        </p:nvSpPr>
        <p:spPr>
          <a:xfrm>
            <a:off x="7973947" y="2437568"/>
            <a:ext cx="1327718" cy="363946"/>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26" name="Rectángulo redondeado 25"/>
          <p:cNvSpPr/>
          <p:nvPr/>
        </p:nvSpPr>
        <p:spPr>
          <a:xfrm>
            <a:off x="6851761" y="3084190"/>
            <a:ext cx="3058424" cy="593486"/>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Informa al Miembro el importe por pago de dividendos</a:t>
            </a:r>
          </a:p>
        </p:txBody>
      </p:sp>
      <p:sp>
        <p:nvSpPr>
          <p:cNvPr id="32" name="Rombo 31"/>
          <p:cNvSpPr/>
          <p:nvPr/>
        </p:nvSpPr>
        <p:spPr>
          <a:xfrm>
            <a:off x="13643801" y="5237107"/>
            <a:ext cx="2212078" cy="884723"/>
          </a:xfrm>
          <a:prstGeom prst="diamond">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Hay Fondos</a:t>
            </a:r>
          </a:p>
        </p:txBody>
      </p:sp>
      <p:cxnSp>
        <p:nvCxnSpPr>
          <p:cNvPr id="33" name="Conector angular 32"/>
          <p:cNvCxnSpPr>
            <a:stCxn id="32" idx="2"/>
            <a:endCxn id="42" idx="3"/>
          </p:cNvCxnSpPr>
          <p:nvPr/>
        </p:nvCxnSpPr>
        <p:spPr>
          <a:xfrm rot="5400000">
            <a:off x="13976491" y="6589107"/>
            <a:ext cx="1240628" cy="306073"/>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4" name="Conector angular 33"/>
          <p:cNvCxnSpPr>
            <a:stCxn id="32" idx="3"/>
            <a:endCxn id="37" idx="0"/>
          </p:cNvCxnSpPr>
          <p:nvPr/>
        </p:nvCxnSpPr>
        <p:spPr>
          <a:xfrm>
            <a:off x="15855877" y="5679469"/>
            <a:ext cx="191034" cy="1212858"/>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35" name="CuadroTexto 34"/>
          <p:cNvSpPr txBox="1"/>
          <p:nvPr/>
        </p:nvSpPr>
        <p:spPr>
          <a:xfrm>
            <a:off x="15695413" y="5168665"/>
            <a:ext cx="775320" cy="318677"/>
          </a:xfrm>
          <a:prstGeom prst="rect">
            <a:avLst/>
          </a:prstGeom>
          <a:noFill/>
        </p:spPr>
        <p:txBody>
          <a:bodyPr wrap="square" rtlCol="0">
            <a:spAutoFit/>
          </a:bodyPr>
          <a:lstStyle/>
          <a:p>
            <a:r>
              <a:rPr lang="es-CO" sz="1471" b="1" dirty="0"/>
              <a:t>NO</a:t>
            </a:r>
          </a:p>
        </p:txBody>
      </p:sp>
      <p:sp>
        <p:nvSpPr>
          <p:cNvPr id="36" name="CuadroTexto 35"/>
          <p:cNvSpPr txBox="1"/>
          <p:nvPr/>
        </p:nvSpPr>
        <p:spPr>
          <a:xfrm>
            <a:off x="14918750" y="6972598"/>
            <a:ext cx="510969" cy="318677"/>
          </a:xfrm>
          <a:prstGeom prst="rect">
            <a:avLst/>
          </a:prstGeom>
          <a:noFill/>
        </p:spPr>
        <p:txBody>
          <a:bodyPr wrap="square" rtlCol="0">
            <a:spAutoFit/>
          </a:bodyPr>
          <a:lstStyle/>
          <a:p>
            <a:r>
              <a:rPr lang="es-CO" sz="1471" b="1" dirty="0"/>
              <a:t>SI</a:t>
            </a:r>
          </a:p>
        </p:txBody>
      </p:sp>
      <p:sp>
        <p:nvSpPr>
          <p:cNvPr id="37" name="Rombo 36"/>
          <p:cNvSpPr/>
          <p:nvPr/>
        </p:nvSpPr>
        <p:spPr>
          <a:xfrm>
            <a:off x="15075055" y="6892327"/>
            <a:ext cx="1943712" cy="928847"/>
          </a:xfrm>
          <a:prstGeom prst="diamond">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Repique</a:t>
            </a:r>
          </a:p>
          <a:p>
            <a:pPr algn="ctr"/>
            <a:r>
              <a:rPr lang="es-CO" sz="1471" dirty="0">
                <a:latin typeface="Helvetica" panose="020B0604020202020204" pitchFamily="34" charset="0"/>
              </a:rPr>
              <a:t>Efectivo</a:t>
            </a:r>
          </a:p>
        </p:txBody>
      </p:sp>
      <p:cxnSp>
        <p:nvCxnSpPr>
          <p:cNvPr id="38" name="Conector angular 37"/>
          <p:cNvCxnSpPr>
            <a:stCxn id="37" idx="1"/>
            <a:endCxn id="42" idx="3"/>
          </p:cNvCxnSpPr>
          <p:nvPr/>
        </p:nvCxnSpPr>
        <p:spPr>
          <a:xfrm rot="10800000" flipV="1">
            <a:off x="14443769" y="7356751"/>
            <a:ext cx="631290" cy="5707"/>
          </a:xfrm>
          <a:prstGeom prst="bentConnector3">
            <a:avLst>
              <a:gd name="adj1" fmla="val 50000"/>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39" name="CuadroTexto 38"/>
          <p:cNvSpPr txBox="1"/>
          <p:nvPr/>
        </p:nvSpPr>
        <p:spPr>
          <a:xfrm>
            <a:off x="15563736" y="7795071"/>
            <a:ext cx="775320" cy="318677"/>
          </a:xfrm>
          <a:prstGeom prst="rect">
            <a:avLst/>
          </a:prstGeom>
          <a:noFill/>
        </p:spPr>
        <p:txBody>
          <a:bodyPr wrap="square" rtlCol="0">
            <a:spAutoFit/>
          </a:bodyPr>
          <a:lstStyle/>
          <a:p>
            <a:r>
              <a:rPr lang="es-CO" sz="1471" b="1" dirty="0"/>
              <a:t>NO</a:t>
            </a:r>
          </a:p>
        </p:txBody>
      </p:sp>
      <p:sp>
        <p:nvSpPr>
          <p:cNvPr id="40" name="CuadroTexto 39"/>
          <p:cNvSpPr txBox="1"/>
          <p:nvPr/>
        </p:nvSpPr>
        <p:spPr>
          <a:xfrm>
            <a:off x="14299737" y="6194248"/>
            <a:ext cx="775320" cy="318677"/>
          </a:xfrm>
          <a:prstGeom prst="rect">
            <a:avLst/>
          </a:prstGeom>
          <a:noFill/>
        </p:spPr>
        <p:txBody>
          <a:bodyPr wrap="square" rtlCol="0">
            <a:spAutoFit/>
          </a:bodyPr>
          <a:lstStyle/>
          <a:p>
            <a:r>
              <a:rPr lang="es-CO" sz="1471" b="1" dirty="0"/>
              <a:t>SI</a:t>
            </a:r>
          </a:p>
        </p:txBody>
      </p:sp>
      <p:sp>
        <p:nvSpPr>
          <p:cNvPr id="41" name="Rectángulo redondeado 40"/>
          <p:cNvSpPr/>
          <p:nvPr/>
        </p:nvSpPr>
        <p:spPr>
          <a:xfrm>
            <a:off x="13176723" y="4126516"/>
            <a:ext cx="3125179" cy="544009"/>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Inicio cumplimiento de fondos</a:t>
            </a:r>
          </a:p>
        </p:txBody>
      </p:sp>
      <p:sp>
        <p:nvSpPr>
          <p:cNvPr id="42" name="Rectángulo redondeado 41"/>
          <p:cNvSpPr/>
          <p:nvPr/>
        </p:nvSpPr>
        <p:spPr>
          <a:xfrm>
            <a:off x="12756647" y="7082679"/>
            <a:ext cx="1687119" cy="559558"/>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471" dirty="0">
                <a:latin typeface="Helvetica" panose="020B0604020202020204" pitchFamily="34" charset="0"/>
              </a:rPr>
              <a:t>Entrega Fondos al Originador</a:t>
            </a:r>
          </a:p>
        </p:txBody>
      </p:sp>
      <p:cxnSp>
        <p:nvCxnSpPr>
          <p:cNvPr id="46" name="Conector recto de flecha 45"/>
          <p:cNvCxnSpPr>
            <a:stCxn id="41" idx="2"/>
            <a:endCxn id="32" idx="0"/>
          </p:cNvCxnSpPr>
          <p:nvPr/>
        </p:nvCxnSpPr>
        <p:spPr>
          <a:xfrm>
            <a:off x="14739312" y="4670523"/>
            <a:ext cx="10527" cy="566585"/>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7" name="Rectángulo redondeado 46"/>
          <p:cNvSpPr/>
          <p:nvPr/>
        </p:nvSpPr>
        <p:spPr>
          <a:xfrm>
            <a:off x="11406835" y="5385050"/>
            <a:ext cx="2010441" cy="647802"/>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471" dirty="0">
                <a:latin typeface="Helvetica" panose="020B0604020202020204" pitchFamily="34" charset="0"/>
              </a:rPr>
              <a:t>Informa a la CRCC</a:t>
            </a:r>
          </a:p>
        </p:txBody>
      </p:sp>
      <p:sp>
        <p:nvSpPr>
          <p:cNvPr id="48" name="Rectángulo redondeado 47"/>
          <p:cNvSpPr/>
          <p:nvPr/>
        </p:nvSpPr>
        <p:spPr>
          <a:xfrm>
            <a:off x="6841718" y="4126514"/>
            <a:ext cx="2473263" cy="541295"/>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Recibe información</a:t>
            </a:r>
          </a:p>
        </p:txBody>
      </p:sp>
      <p:cxnSp>
        <p:nvCxnSpPr>
          <p:cNvPr id="49" name="Conector angular 48"/>
          <p:cNvCxnSpPr>
            <a:stCxn id="47" idx="0"/>
            <a:endCxn id="48" idx="3"/>
          </p:cNvCxnSpPr>
          <p:nvPr/>
        </p:nvCxnSpPr>
        <p:spPr>
          <a:xfrm rot="16200000" flipV="1">
            <a:off x="10369572" y="3342566"/>
            <a:ext cx="987889" cy="3097076"/>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2" name="AutoShape 24"/>
          <p:cNvSpPr>
            <a:spLocks noChangeArrowheads="1"/>
          </p:cNvSpPr>
          <p:nvPr/>
        </p:nvSpPr>
        <p:spPr bwMode="auto">
          <a:xfrm>
            <a:off x="7090823" y="5106378"/>
            <a:ext cx="1990771" cy="1020543"/>
          </a:xfrm>
          <a:prstGeom prst="flowChartDecision">
            <a:avLst/>
          </a:prstGeom>
          <a:solidFill>
            <a:srgbClr val="C00000"/>
          </a:solidFill>
          <a:ln>
            <a:noFill/>
          </a:ln>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Arial Narrow" panose="020B0606020202030204" pitchFamily="34" charset="0"/>
              </a:rPr>
              <a:t>Miembro realiza el Pago</a:t>
            </a:r>
          </a:p>
        </p:txBody>
      </p:sp>
      <p:sp>
        <p:nvSpPr>
          <p:cNvPr id="57" name="Rectángulo redondeado 56"/>
          <p:cNvSpPr/>
          <p:nvPr/>
        </p:nvSpPr>
        <p:spPr>
          <a:xfrm>
            <a:off x="5081151" y="5245298"/>
            <a:ext cx="1593524" cy="742702"/>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Arial Narrow" panose="020B0606020202030204" pitchFamily="34" charset="0"/>
              </a:rPr>
              <a:t>Informa al Miembro</a:t>
            </a:r>
          </a:p>
        </p:txBody>
      </p:sp>
      <p:sp>
        <p:nvSpPr>
          <p:cNvPr id="60" name="Rectángulo redondeado 59"/>
          <p:cNvSpPr/>
          <p:nvPr/>
        </p:nvSpPr>
        <p:spPr>
          <a:xfrm>
            <a:off x="9399065" y="5241032"/>
            <a:ext cx="1734141" cy="742702"/>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Arial Narrow" panose="020B0606020202030204" pitchFamily="34" charset="0"/>
              </a:rPr>
              <a:t>Retardo Miembro Liquidador</a:t>
            </a:r>
          </a:p>
        </p:txBody>
      </p:sp>
      <p:cxnSp>
        <p:nvCxnSpPr>
          <p:cNvPr id="61" name="Conector angular 60"/>
          <p:cNvCxnSpPr>
            <a:stCxn id="37" idx="2"/>
            <a:endCxn id="47" idx="2"/>
          </p:cNvCxnSpPr>
          <p:nvPr/>
        </p:nvCxnSpPr>
        <p:spPr>
          <a:xfrm rot="5400000" flipH="1">
            <a:off x="13335322" y="5109584"/>
            <a:ext cx="1788324" cy="3634857"/>
          </a:xfrm>
          <a:prstGeom prst="bentConnector3">
            <a:avLst>
              <a:gd name="adj1" fmla="val -18799"/>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2" name="Rectángulo redondeado 61"/>
          <p:cNvSpPr/>
          <p:nvPr/>
        </p:nvSpPr>
        <p:spPr>
          <a:xfrm>
            <a:off x="9399277" y="6522072"/>
            <a:ext cx="1732732" cy="742702"/>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Debito Automático CUD</a:t>
            </a:r>
          </a:p>
        </p:txBody>
      </p:sp>
      <p:sp>
        <p:nvSpPr>
          <p:cNvPr id="64" name="AutoShape 24"/>
          <p:cNvSpPr>
            <a:spLocks noChangeArrowheads="1"/>
          </p:cNvSpPr>
          <p:nvPr/>
        </p:nvSpPr>
        <p:spPr bwMode="auto">
          <a:xfrm>
            <a:off x="7033360" y="6382056"/>
            <a:ext cx="1990771" cy="1020543"/>
          </a:xfrm>
          <a:prstGeom prst="flowChartDecision">
            <a:avLst/>
          </a:prstGeom>
          <a:solidFill>
            <a:srgbClr val="C00000"/>
          </a:solidFill>
          <a:ln>
            <a:noFill/>
          </a:ln>
          <a:ex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altLang="es-CO" sz="1618" dirty="0">
                <a:latin typeface="Arial Narrow" panose="020B0606020202030204" pitchFamily="34" charset="0"/>
              </a:rPr>
              <a:t>Miembro realiza el Pago</a:t>
            </a:r>
          </a:p>
        </p:txBody>
      </p:sp>
      <p:cxnSp>
        <p:nvCxnSpPr>
          <p:cNvPr id="65" name="Conector angular 64"/>
          <p:cNvCxnSpPr>
            <a:stCxn id="64" idx="1"/>
            <a:endCxn id="57" idx="2"/>
          </p:cNvCxnSpPr>
          <p:nvPr/>
        </p:nvCxnSpPr>
        <p:spPr>
          <a:xfrm rot="10800000">
            <a:off x="5877917" y="5988002"/>
            <a:ext cx="1155447" cy="904327"/>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7" name="Rectángulo redondeado 66"/>
          <p:cNvSpPr/>
          <p:nvPr/>
        </p:nvSpPr>
        <p:spPr>
          <a:xfrm>
            <a:off x="6913828" y="7650609"/>
            <a:ext cx="2229835" cy="517394"/>
          </a:xfrm>
          <a:prstGeom prst="roundRect">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765" dirty="0">
                <a:latin typeface="Arial Narrow" panose="020B0606020202030204" pitchFamily="34" charset="0"/>
              </a:rPr>
              <a:t>Miembro </a:t>
            </a:r>
            <a:r>
              <a:rPr lang="es-CO" sz="1618" dirty="0">
                <a:latin typeface="Arial Narrow" panose="020B0606020202030204" pitchFamily="34" charset="0"/>
              </a:rPr>
              <a:t>Incumplido</a:t>
            </a:r>
            <a:endParaRPr lang="es-CO" sz="1765" dirty="0">
              <a:latin typeface="Arial Narrow" panose="020B0606020202030204" pitchFamily="34" charset="0"/>
            </a:endParaRPr>
          </a:p>
        </p:txBody>
      </p:sp>
      <p:cxnSp>
        <p:nvCxnSpPr>
          <p:cNvPr id="68" name="Conector angular 67"/>
          <p:cNvCxnSpPr>
            <a:stCxn id="42" idx="1"/>
            <a:endCxn id="47" idx="2"/>
          </p:cNvCxnSpPr>
          <p:nvPr/>
        </p:nvCxnSpPr>
        <p:spPr>
          <a:xfrm rot="10800000">
            <a:off x="12412058" y="6032854"/>
            <a:ext cx="344593" cy="1329608"/>
          </a:xfrm>
          <a:prstGeom prst="bentConnector2">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0" name="Conector angular 69"/>
          <p:cNvCxnSpPr>
            <a:stCxn id="62" idx="1"/>
            <a:endCxn id="64" idx="3"/>
          </p:cNvCxnSpPr>
          <p:nvPr/>
        </p:nvCxnSpPr>
        <p:spPr>
          <a:xfrm rot="10800000">
            <a:off x="9024135" y="6892329"/>
            <a:ext cx="375143" cy="1096"/>
          </a:xfrm>
          <a:prstGeom prst="bentConnector3">
            <a:avLst>
              <a:gd name="adj1" fmla="val 50000"/>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2" name="CuadroTexto 71"/>
          <p:cNvSpPr txBox="1"/>
          <p:nvPr/>
        </p:nvSpPr>
        <p:spPr>
          <a:xfrm>
            <a:off x="6711595" y="5200481"/>
            <a:ext cx="775320" cy="318677"/>
          </a:xfrm>
          <a:prstGeom prst="rect">
            <a:avLst/>
          </a:prstGeom>
          <a:noFill/>
        </p:spPr>
        <p:txBody>
          <a:bodyPr wrap="square" rtlCol="0">
            <a:spAutoFit/>
          </a:bodyPr>
          <a:lstStyle/>
          <a:p>
            <a:r>
              <a:rPr lang="es-CO" sz="1471" b="1" dirty="0"/>
              <a:t>SI</a:t>
            </a:r>
          </a:p>
        </p:txBody>
      </p:sp>
      <p:sp>
        <p:nvSpPr>
          <p:cNvPr id="73" name="CuadroTexto 72"/>
          <p:cNvSpPr txBox="1"/>
          <p:nvPr/>
        </p:nvSpPr>
        <p:spPr>
          <a:xfrm>
            <a:off x="8874894" y="5197781"/>
            <a:ext cx="775320" cy="318677"/>
          </a:xfrm>
          <a:prstGeom prst="rect">
            <a:avLst/>
          </a:prstGeom>
          <a:noFill/>
        </p:spPr>
        <p:txBody>
          <a:bodyPr wrap="square" rtlCol="0">
            <a:spAutoFit/>
          </a:bodyPr>
          <a:lstStyle/>
          <a:p>
            <a:r>
              <a:rPr lang="es-CO" sz="1471" b="1" dirty="0"/>
              <a:t>NO</a:t>
            </a:r>
          </a:p>
        </p:txBody>
      </p:sp>
      <p:sp>
        <p:nvSpPr>
          <p:cNvPr id="75" name="CuadroTexto 74"/>
          <p:cNvSpPr txBox="1"/>
          <p:nvPr/>
        </p:nvSpPr>
        <p:spPr>
          <a:xfrm>
            <a:off x="6674059" y="6571648"/>
            <a:ext cx="775320" cy="318677"/>
          </a:xfrm>
          <a:prstGeom prst="rect">
            <a:avLst/>
          </a:prstGeom>
          <a:noFill/>
        </p:spPr>
        <p:txBody>
          <a:bodyPr wrap="square" rtlCol="0">
            <a:spAutoFit/>
          </a:bodyPr>
          <a:lstStyle/>
          <a:p>
            <a:r>
              <a:rPr lang="es-CO" sz="1471" b="1" dirty="0"/>
              <a:t>SI</a:t>
            </a:r>
          </a:p>
        </p:txBody>
      </p:sp>
      <p:sp>
        <p:nvSpPr>
          <p:cNvPr id="76" name="CuadroTexto 75"/>
          <p:cNvSpPr txBox="1"/>
          <p:nvPr/>
        </p:nvSpPr>
        <p:spPr>
          <a:xfrm>
            <a:off x="7019062" y="7221551"/>
            <a:ext cx="775320" cy="318677"/>
          </a:xfrm>
          <a:prstGeom prst="rect">
            <a:avLst/>
          </a:prstGeom>
          <a:noFill/>
        </p:spPr>
        <p:txBody>
          <a:bodyPr wrap="square" rtlCol="0">
            <a:spAutoFit/>
          </a:bodyPr>
          <a:lstStyle/>
          <a:p>
            <a:r>
              <a:rPr lang="es-CO" sz="1471" b="1" dirty="0"/>
              <a:t>NO</a:t>
            </a:r>
          </a:p>
        </p:txBody>
      </p:sp>
      <p:sp>
        <p:nvSpPr>
          <p:cNvPr id="77" name="CuadroTexto 76"/>
          <p:cNvSpPr txBox="1"/>
          <p:nvPr/>
        </p:nvSpPr>
        <p:spPr>
          <a:xfrm>
            <a:off x="8923481" y="6141519"/>
            <a:ext cx="1383279" cy="363946"/>
          </a:xfrm>
          <a:prstGeom prst="rect">
            <a:avLst/>
          </a:prstGeom>
          <a:noFill/>
        </p:spPr>
        <p:txBody>
          <a:bodyPr wrap="square" rtlCol="0">
            <a:spAutoFit/>
          </a:bodyPr>
          <a:lstStyle/>
          <a:p>
            <a:r>
              <a:rPr lang="es-CO" sz="1765" dirty="0"/>
              <a:t>En T+2</a:t>
            </a:r>
          </a:p>
        </p:txBody>
      </p:sp>
      <p:sp>
        <p:nvSpPr>
          <p:cNvPr id="79" name="CuadroTexto 78"/>
          <p:cNvSpPr txBox="1"/>
          <p:nvPr/>
        </p:nvSpPr>
        <p:spPr>
          <a:xfrm>
            <a:off x="5358223" y="8657296"/>
            <a:ext cx="5480272" cy="1088247"/>
          </a:xfrm>
          <a:prstGeom prst="rect">
            <a:avLst/>
          </a:prstGeom>
          <a:solidFill>
            <a:schemeClr val="bg1"/>
          </a:solidFill>
          <a:effectLst>
            <a:softEdge rad="63500"/>
          </a:effectLst>
        </p:spPr>
        <p:txBody>
          <a:bodyPr wrap="square" rtlCol="0">
            <a:spAutoFit/>
          </a:bodyPr>
          <a:lstStyle/>
          <a:p>
            <a:r>
              <a:rPr lang="es-CO" sz="1618" b="1" i="1" dirty="0">
                <a:solidFill>
                  <a:schemeClr val="bg1">
                    <a:lumMod val="50000"/>
                  </a:schemeClr>
                </a:solidFill>
              </a:rPr>
              <a:t>* Para el Pago de Dividendos en acciones  se realizará el cálculo en efectivo correspondiente a la cantidad de acciones a que tuviera derecho a recibir el originador de la TTV y el proceso sigue igual que el pago en efectivo</a:t>
            </a:r>
          </a:p>
        </p:txBody>
      </p:sp>
      <p:sp>
        <p:nvSpPr>
          <p:cNvPr id="80" name="Rectángulo redondeado 79"/>
          <p:cNvSpPr/>
          <p:nvPr/>
        </p:nvSpPr>
        <p:spPr>
          <a:xfrm>
            <a:off x="12821261" y="3084190"/>
            <a:ext cx="3034618" cy="614907"/>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Envía información del importe por pago de dividendos</a:t>
            </a:r>
          </a:p>
        </p:txBody>
      </p:sp>
      <p:sp>
        <p:nvSpPr>
          <p:cNvPr id="86" name="CuadroTexto 85"/>
          <p:cNvSpPr txBox="1"/>
          <p:nvPr/>
        </p:nvSpPr>
        <p:spPr>
          <a:xfrm>
            <a:off x="4170670" y="3288280"/>
            <a:ext cx="714939" cy="329962"/>
          </a:xfrm>
          <a:prstGeom prst="rect">
            <a:avLst/>
          </a:prstGeom>
          <a:noFill/>
        </p:spPr>
        <p:txBody>
          <a:bodyPr wrap="square" rtlCol="0">
            <a:spAutoFit/>
          </a:bodyPr>
          <a:lstStyle/>
          <a:p>
            <a:pPr algn="ctr"/>
            <a:r>
              <a:rPr lang="es-CO" sz="1544" dirty="0">
                <a:solidFill>
                  <a:schemeClr val="tx2">
                    <a:lumMod val="40000"/>
                    <a:lumOff val="60000"/>
                  </a:schemeClr>
                </a:solidFill>
                <a:latin typeface="Helvetica" panose="020B0604020202020204" pitchFamily="34" charset="0"/>
              </a:rPr>
              <a:t>T+0</a:t>
            </a:r>
          </a:p>
        </p:txBody>
      </p:sp>
      <p:sp>
        <p:nvSpPr>
          <p:cNvPr id="87" name="CuadroTexto 86"/>
          <p:cNvSpPr txBox="1"/>
          <p:nvPr/>
        </p:nvSpPr>
        <p:spPr>
          <a:xfrm>
            <a:off x="3983635" y="5679469"/>
            <a:ext cx="956190" cy="329962"/>
          </a:xfrm>
          <a:prstGeom prst="rect">
            <a:avLst/>
          </a:prstGeom>
          <a:noFill/>
        </p:spPr>
        <p:txBody>
          <a:bodyPr wrap="square" rtlCol="0">
            <a:spAutoFit/>
          </a:bodyPr>
          <a:lstStyle/>
          <a:p>
            <a:pPr algn="ctr"/>
            <a:r>
              <a:rPr lang="es-CO" sz="1544" dirty="0">
                <a:solidFill>
                  <a:schemeClr val="tx2">
                    <a:lumMod val="40000"/>
                    <a:lumOff val="60000"/>
                  </a:schemeClr>
                </a:solidFill>
                <a:latin typeface="Helvetica" panose="020B0604020202020204" pitchFamily="34" charset="0"/>
              </a:rPr>
              <a:t>T+1</a:t>
            </a:r>
          </a:p>
        </p:txBody>
      </p:sp>
      <p:cxnSp>
        <p:nvCxnSpPr>
          <p:cNvPr id="88" name="Conector recto 87"/>
          <p:cNvCxnSpPr/>
          <p:nvPr/>
        </p:nvCxnSpPr>
        <p:spPr>
          <a:xfrm flipV="1">
            <a:off x="4359593" y="3958985"/>
            <a:ext cx="12529360" cy="24115"/>
          </a:xfrm>
          <a:prstGeom prst="line">
            <a:avLst/>
          </a:prstGeom>
          <a:ln w="6350" cap="flat" cmpd="sng" algn="ctr">
            <a:solidFill>
              <a:schemeClr val="accent1">
                <a:lumMod val="60000"/>
                <a:lumOff val="4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0" name="Conector recto de flecha 49"/>
          <p:cNvCxnSpPr>
            <a:stCxn id="80" idx="1"/>
            <a:endCxn id="26" idx="3"/>
          </p:cNvCxnSpPr>
          <p:nvPr/>
        </p:nvCxnSpPr>
        <p:spPr>
          <a:xfrm flipH="1" flipV="1">
            <a:off x="9910182" y="3380934"/>
            <a:ext cx="2911077" cy="10710"/>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1" name="Conector recto de flecha 80"/>
          <p:cNvCxnSpPr>
            <a:stCxn id="60" idx="2"/>
            <a:endCxn id="62" idx="0"/>
          </p:cNvCxnSpPr>
          <p:nvPr/>
        </p:nvCxnSpPr>
        <p:spPr>
          <a:xfrm flipH="1">
            <a:off x="10265644" y="5983732"/>
            <a:ext cx="493" cy="538337"/>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2" name="Conector recto de flecha 81"/>
          <p:cNvCxnSpPr>
            <a:stCxn id="52" idx="3"/>
            <a:endCxn id="60" idx="1"/>
          </p:cNvCxnSpPr>
          <p:nvPr/>
        </p:nvCxnSpPr>
        <p:spPr>
          <a:xfrm flipV="1">
            <a:off x="9081596" y="5612384"/>
            <a:ext cx="317469" cy="4266"/>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4" name="Conector recto de flecha 83"/>
          <p:cNvCxnSpPr>
            <a:stCxn id="52" idx="1"/>
            <a:endCxn id="57" idx="3"/>
          </p:cNvCxnSpPr>
          <p:nvPr/>
        </p:nvCxnSpPr>
        <p:spPr>
          <a:xfrm flipH="1">
            <a:off x="6674674" y="5616648"/>
            <a:ext cx="416148" cy="0"/>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9" name="Conector recto de flecha 88"/>
          <p:cNvCxnSpPr>
            <a:stCxn id="48" idx="2"/>
            <a:endCxn id="52" idx="0"/>
          </p:cNvCxnSpPr>
          <p:nvPr/>
        </p:nvCxnSpPr>
        <p:spPr>
          <a:xfrm>
            <a:off x="8078350" y="4667806"/>
            <a:ext cx="7860" cy="438569"/>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8" name="Conector recto de flecha 97"/>
          <p:cNvCxnSpPr>
            <a:stCxn id="64" idx="2"/>
            <a:endCxn id="67" idx="0"/>
          </p:cNvCxnSpPr>
          <p:nvPr/>
        </p:nvCxnSpPr>
        <p:spPr>
          <a:xfrm>
            <a:off x="8028746" y="7402599"/>
            <a:ext cx="0" cy="248010"/>
          </a:xfrm>
          <a:prstGeom prst="straightConnector1">
            <a:avLst/>
          </a:prstGeom>
          <a:ln w="6350">
            <a:solidFill>
              <a:schemeClr val="tx1">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3" name="Título 1">
            <a:extLst>
              <a:ext uri="{FF2B5EF4-FFF2-40B4-BE49-F238E27FC236}">
                <a16:creationId xmlns:a16="http://schemas.microsoft.com/office/drawing/2014/main" xmlns="" id="{AD2C680C-4128-48EF-9B04-38D4810B2254}"/>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23919656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Marcador de contenido 6"/>
          <p:cNvSpPr>
            <a:spLocks noGrp="1"/>
          </p:cNvSpPr>
          <p:nvPr>
            <p:ph idx="1"/>
          </p:nvPr>
        </p:nvSpPr>
        <p:spPr>
          <a:xfrm>
            <a:off x="4442341" y="1658724"/>
            <a:ext cx="11598196"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Eventos Corporativos</a:t>
            </a:r>
          </a:p>
        </p:txBody>
      </p:sp>
      <p:graphicFrame>
        <p:nvGraphicFramePr>
          <p:cNvPr id="2" name="Tabla 1"/>
          <p:cNvGraphicFramePr>
            <a:graphicFrameLocks noGrp="1"/>
          </p:cNvGraphicFramePr>
          <p:nvPr>
            <p:extLst>
              <p:ext uri="{D42A27DB-BD31-4B8C-83A1-F6EECF244321}">
                <p14:modId xmlns:p14="http://schemas.microsoft.com/office/powerpoint/2010/main" val="1280560020"/>
              </p:ext>
            </p:extLst>
          </p:nvPr>
        </p:nvGraphicFramePr>
        <p:xfrm>
          <a:off x="5146568" y="2319976"/>
          <a:ext cx="11598196" cy="6314386"/>
        </p:xfrm>
        <a:graphic>
          <a:graphicData uri="http://schemas.openxmlformats.org/drawingml/2006/table">
            <a:tbl>
              <a:tblPr firstRow="1" bandRow="1">
                <a:tableStyleId>{5C22544A-7EE6-4342-B048-85BDC9FD1C3A}</a:tableStyleId>
              </a:tblPr>
              <a:tblGrid>
                <a:gridCol w="2447326">
                  <a:extLst>
                    <a:ext uri="{9D8B030D-6E8A-4147-A177-3AD203B41FA5}">
                      <a16:colId xmlns:a16="http://schemas.microsoft.com/office/drawing/2014/main" xmlns="" val="2864621072"/>
                    </a:ext>
                  </a:extLst>
                </a:gridCol>
                <a:gridCol w="9150870">
                  <a:extLst>
                    <a:ext uri="{9D8B030D-6E8A-4147-A177-3AD203B41FA5}">
                      <a16:colId xmlns:a16="http://schemas.microsoft.com/office/drawing/2014/main" xmlns="" val="3598971035"/>
                    </a:ext>
                  </a:extLst>
                </a:gridCol>
              </a:tblGrid>
              <a:tr h="345818">
                <a:tc>
                  <a:txBody>
                    <a:bodyPr/>
                    <a:lstStyle/>
                    <a:p>
                      <a:pPr algn="l" rtl="0" fontAlgn="ctr"/>
                      <a:r>
                        <a:rPr lang="es-CO" sz="2400" u="none" strike="noStrike" dirty="0">
                          <a:effectLst/>
                        </a:rPr>
                        <a:t>Evento Corporativo</a:t>
                      </a:r>
                      <a:endParaRPr lang="es-CO" sz="2400" b="1" i="0" u="none" strike="noStrike" dirty="0">
                        <a:solidFill>
                          <a:srgbClr val="FFFFFF"/>
                        </a:solidFill>
                        <a:effectLst/>
                        <a:latin typeface="Calibri" panose="020F0502020204030204" pitchFamily="34" charset="0"/>
                      </a:endParaRPr>
                    </a:p>
                  </a:txBody>
                  <a:tcPr marL="13300" marR="13300" marT="13300" marB="0" anchor="ctr"/>
                </a:tc>
                <a:tc>
                  <a:txBody>
                    <a:bodyPr/>
                    <a:lstStyle/>
                    <a:p>
                      <a:pPr algn="l" rtl="0" fontAlgn="ctr"/>
                      <a:r>
                        <a:rPr lang="es-CO" sz="2400" u="none" strike="noStrike" dirty="0">
                          <a:effectLst/>
                        </a:rPr>
                        <a:t>Proceso</a:t>
                      </a:r>
                      <a:endParaRPr lang="es-CO" sz="2400" b="1" i="0" u="none" strike="noStrike" dirty="0">
                        <a:solidFill>
                          <a:srgbClr val="FFFFFF"/>
                        </a:solidFill>
                        <a:effectLst/>
                        <a:latin typeface="Calibri" panose="020F0502020204030204" pitchFamily="34" charset="0"/>
                      </a:endParaRPr>
                    </a:p>
                  </a:txBody>
                  <a:tcPr marL="13300" marR="13300" marT="13300" marB="0" anchor="ctr"/>
                </a:tc>
                <a:extLst>
                  <a:ext uri="{0D108BD9-81ED-4DB2-BD59-A6C34878D82A}">
                    <a16:rowId xmlns:a16="http://schemas.microsoft.com/office/drawing/2014/main" xmlns="" val="960352150"/>
                  </a:ext>
                </a:extLst>
              </a:tr>
              <a:tr h="851243">
                <a:tc>
                  <a:txBody>
                    <a:bodyPr/>
                    <a:lstStyle/>
                    <a:p>
                      <a:pPr algn="l" rtl="0" fontAlgn="ctr"/>
                      <a:r>
                        <a:rPr lang="es-CO" sz="1800" u="none" strike="noStrike" dirty="0">
                          <a:effectLst/>
                        </a:rPr>
                        <a:t>Convocatorias a Asambleas </a:t>
                      </a:r>
                      <a:endParaRPr lang="es-CO" sz="1800" b="0" i="0" u="none" strike="noStrike" dirty="0">
                        <a:solidFill>
                          <a:srgbClr val="000000"/>
                        </a:solidFill>
                        <a:effectLst/>
                        <a:latin typeface="Calibri" panose="020F0502020204030204" pitchFamily="34" charset="0"/>
                      </a:endParaRPr>
                    </a:p>
                  </a:txBody>
                  <a:tcPr marL="13300" marR="13300" marT="13300" marB="0" anchor="ctr"/>
                </a:tc>
                <a:tc>
                  <a:txBody>
                    <a:bodyPr/>
                    <a:lstStyle/>
                    <a:p>
                      <a:pPr algn="l" rtl="0" fontAlgn="ctr"/>
                      <a:r>
                        <a:rPr lang="es-CO" sz="1800" u="none" strike="noStrike" dirty="0">
                          <a:effectLst/>
                        </a:rPr>
                        <a:t>Si hay lugar a una convocatoria de Asamblea General  de Accionistas de los valores objeto de la operación, el Originador de la operación solo podrá asistir a la asamblea general de accionistas si previa a su celebración realiza el anticipo de la operación TTV</a:t>
                      </a:r>
                      <a:endParaRPr lang="es-CO" sz="1800" b="0" i="0" u="none" strike="noStrike" dirty="0">
                        <a:solidFill>
                          <a:srgbClr val="000000"/>
                        </a:solidFill>
                        <a:effectLst/>
                        <a:latin typeface="Calibri" panose="020F0502020204030204" pitchFamily="34" charset="0"/>
                      </a:endParaRPr>
                    </a:p>
                  </a:txBody>
                  <a:tcPr marL="13300" marR="13300" marT="13300" marB="0" anchor="ctr"/>
                </a:tc>
                <a:extLst>
                  <a:ext uri="{0D108BD9-81ED-4DB2-BD59-A6C34878D82A}">
                    <a16:rowId xmlns:a16="http://schemas.microsoft.com/office/drawing/2014/main" xmlns="" val="2183967425"/>
                  </a:ext>
                </a:extLst>
              </a:tr>
              <a:tr h="1077356">
                <a:tc>
                  <a:txBody>
                    <a:bodyPr/>
                    <a:lstStyle/>
                    <a:p>
                      <a:pPr algn="l" rtl="0" fontAlgn="ctr"/>
                      <a:r>
                        <a:rPr lang="es-CO" sz="1800" u="none" strike="noStrike" dirty="0">
                          <a:effectLst/>
                        </a:rPr>
                        <a:t>Cambio en el valor nominal de la acción (Split, Fusiones o Escisiones)</a:t>
                      </a:r>
                      <a:endParaRPr lang="es-CO" sz="1800" b="0" i="0" u="none" strike="noStrike" dirty="0">
                        <a:solidFill>
                          <a:srgbClr val="000000"/>
                        </a:solidFill>
                        <a:effectLst/>
                        <a:latin typeface="Calibri" panose="020F0502020204030204" pitchFamily="34" charset="0"/>
                      </a:endParaRPr>
                    </a:p>
                  </a:txBody>
                  <a:tcPr marL="13300" marR="13300" marT="13300" marB="0" anchor="ctr"/>
                </a:tc>
                <a:tc>
                  <a:txBody>
                    <a:bodyPr/>
                    <a:lstStyle/>
                    <a:p>
                      <a:pPr algn="l" rtl="0" fontAlgn="ctr"/>
                      <a:r>
                        <a:rPr lang="es-CO" sz="1800" u="none" strike="noStrike" dirty="0">
                          <a:effectLst/>
                        </a:rPr>
                        <a:t>Cuando haya lugar el cambio de valor nominal de los valores objeto de la operación, la Cámara en coordinación con Deceval y el Emisor se ocupará de llevar a cabo las acciones necesarias para que el valor de las operaciones aceptadas vigentes se actualicen con el nuevo valor nominal decretado por el Emisor de la acción.</a:t>
                      </a:r>
                      <a:endParaRPr lang="es-CO" sz="1800" b="0" i="0" u="none" strike="noStrike" dirty="0">
                        <a:solidFill>
                          <a:srgbClr val="000000"/>
                        </a:solidFill>
                        <a:effectLst/>
                        <a:latin typeface="Calibri" panose="020F0502020204030204" pitchFamily="34" charset="0"/>
                      </a:endParaRPr>
                    </a:p>
                  </a:txBody>
                  <a:tcPr marL="13300" marR="13300" marT="13300" marB="0" anchor="ctr"/>
                </a:tc>
                <a:extLst>
                  <a:ext uri="{0D108BD9-81ED-4DB2-BD59-A6C34878D82A}">
                    <a16:rowId xmlns:a16="http://schemas.microsoft.com/office/drawing/2014/main" xmlns="" val="2595137458"/>
                  </a:ext>
                </a:extLst>
              </a:tr>
              <a:tr h="1077356">
                <a:tc>
                  <a:txBody>
                    <a:bodyPr/>
                    <a:lstStyle/>
                    <a:p>
                      <a:pPr algn="l" rtl="0" fontAlgn="ctr"/>
                      <a:r>
                        <a:rPr lang="es-CO" sz="1800" u="none" strike="noStrike" dirty="0">
                          <a:effectLst/>
                        </a:rPr>
                        <a:t>Distribución de Dividendos en Efectivo </a:t>
                      </a:r>
                      <a:endParaRPr lang="es-CO" sz="1800" b="0" i="0" u="none" strike="noStrike" dirty="0">
                        <a:solidFill>
                          <a:srgbClr val="000000"/>
                        </a:solidFill>
                        <a:effectLst/>
                        <a:latin typeface="Calibri" panose="020F0502020204030204" pitchFamily="34" charset="0"/>
                      </a:endParaRPr>
                    </a:p>
                  </a:txBody>
                  <a:tcPr marL="13300" marR="13300" marT="13300" marB="0" anchor="ctr"/>
                </a:tc>
                <a:tc>
                  <a:txBody>
                    <a:bodyPr/>
                    <a:lstStyle/>
                    <a:p>
                      <a:pPr algn="l" rtl="0" fontAlgn="ctr"/>
                      <a:r>
                        <a:rPr lang="es-CO" sz="1800" u="none" strike="noStrike" dirty="0">
                          <a:effectLst/>
                        </a:rPr>
                        <a:t>DECEVAL, realizará el pago del importe efectivo correspondiente a los derechos patrimoniales decretados por el Emisor un día después de la fecha definida por el Emisor (T+1) al Originador, una vez realizado el débito automático de dicho importe efectivo en la cuenta CUD del Depositante Directo del Receptor y abone dicho importe a la cuenta CUD del Depositante del Originador</a:t>
                      </a:r>
                      <a:endParaRPr lang="es-CO" sz="1800" b="0" i="0" u="none" strike="noStrike" dirty="0">
                        <a:solidFill>
                          <a:srgbClr val="000000"/>
                        </a:solidFill>
                        <a:effectLst/>
                        <a:latin typeface="Calibri" panose="020F0502020204030204" pitchFamily="34" charset="0"/>
                      </a:endParaRPr>
                    </a:p>
                  </a:txBody>
                  <a:tcPr marL="13300" marR="13300" marT="13300" marB="0" anchor="ctr"/>
                </a:tc>
                <a:extLst>
                  <a:ext uri="{0D108BD9-81ED-4DB2-BD59-A6C34878D82A}">
                    <a16:rowId xmlns:a16="http://schemas.microsoft.com/office/drawing/2014/main" xmlns="" val="252996808"/>
                  </a:ext>
                </a:extLst>
              </a:tr>
              <a:tr h="1343368">
                <a:tc>
                  <a:txBody>
                    <a:bodyPr/>
                    <a:lstStyle/>
                    <a:p>
                      <a:pPr algn="l" rtl="0" fontAlgn="ctr"/>
                      <a:r>
                        <a:rPr lang="es-CO" sz="1800" u="none" strike="noStrike" dirty="0">
                          <a:effectLst/>
                        </a:rPr>
                        <a:t>Distribución de Dividendos en Acciones</a:t>
                      </a:r>
                      <a:endParaRPr lang="es-CO" sz="1800" b="0" i="0" u="none" strike="noStrike" dirty="0">
                        <a:solidFill>
                          <a:srgbClr val="000000"/>
                        </a:solidFill>
                        <a:effectLst/>
                        <a:latin typeface="Calibri" panose="020F0502020204030204" pitchFamily="34" charset="0"/>
                      </a:endParaRPr>
                    </a:p>
                  </a:txBody>
                  <a:tcPr marL="13300" marR="13300" marT="13300" marB="0" anchor="ctr"/>
                </a:tc>
                <a:tc>
                  <a:txBody>
                    <a:bodyPr/>
                    <a:lstStyle/>
                    <a:p>
                      <a:pPr algn="l" rtl="0" fontAlgn="ctr"/>
                      <a:r>
                        <a:rPr lang="es-CO" sz="1800" u="none" strike="noStrike" dirty="0">
                          <a:effectLst/>
                        </a:rPr>
                        <a:t>DECEVAL, realizará el cálculo en efectivo de lo correspondiente a la cantidad de acciones a que tuviera derecho a recibir el originador de la TTV,  para que  un día después de la fecha definida por el Emisor (T+1) para el pago de los dividendos en acciones, realice el débito automático del importe efectivo en la cuenta CUD del Depositante Directo del Receptor y abone dicho importe a la cuenta CUD del Depositante del Originador</a:t>
                      </a:r>
                      <a:endParaRPr lang="es-CO" sz="1800" b="0" i="0" u="none" strike="noStrike" dirty="0">
                        <a:solidFill>
                          <a:srgbClr val="000000"/>
                        </a:solidFill>
                        <a:effectLst/>
                        <a:latin typeface="Calibri" panose="020F0502020204030204" pitchFamily="34" charset="0"/>
                      </a:endParaRPr>
                    </a:p>
                  </a:txBody>
                  <a:tcPr marL="13300" marR="13300" marT="13300" marB="0" anchor="ctr"/>
                </a:tc>
                <a:extLst>
                  <a:ext uri="{0D108BD9-81ED-4DB2-BD59-A6C34878D82A}">
                    <a16:rowId xmlns:a16="http://schemas.microsoft.com/office/drawing/2014/main" xmlns="" val="1000784260"/>
                  </a:ext>
                </a:extLst>
              </a:tr>
              <a:tr h="837943">
                <a:tc>
                  <a:txBody>
                    <a:bodyPr/>
                    <a:lstStyle/>
                    <a:p>
                      <a:pPr algn="l" rtl="0" fontAlgn="ctr"/>
                      <a:r>
                        <a:rPr lang="es-CO" sz="1800" u="none" strike="noStrike" dirty="0">
                          <a:effectLst/>
                        </a:rPr>
                        <a:t>Otros Eventos Corporativos</a:t>
                      </a:r>
                      <a:endParaRPr lang="es-CO" sz="1800" b="0" i="0" u="none" strike="noStrike" dirty="0">
                        <a:solidFill>
                          <a:srgbClr val="000000"/>
                        </a:solidFill>
                        <a:effectLst/>
                        <a:latin typeface="Calibri" panose="020F0502020204030204" pitchFamily="34" charset="0"/>
                      </a:endParaRPr>
                    </a:p>
                  </a:txBody>
                  <a:tcPr marL="13300" marR="13300" marT="13300" marB="0" anchor="ctr"/>
                </a:tc>
                <a:tc>
                  <a:txBody>
                    <a:bodyPr/>
                    <a:lstStyle/>
                    <a:p>
                      <a:pPr algn="l" rtl="0" fontAlgn="ctr"/>
                      <a:r>
                        <a:rPr lang="es-CO" sz="1800" u="none" strike="noStrike" dirty="0">
                          <a:effectLst/>
                        </a:rPr>
                        <a:t>Estos estos serán, informados por DECEVAL a la CRCC para defina conjuntamente la gestión y registro  a seguir para cada evento de forma congruente tanto en el sistema de CRCC como en el sistema de DECEVAL y que refleje el evento corporativo</a:t>
                      </a:r>
                      <a:endParaRPr lang="es-CO" sz="1800" b="0" i="0" u="none" strike="noStrike" dirty="0">
                        <a:solidFill>
                          <a:srgbClr val="000000"/>
                        </a:solidFill>
                        <a:effectLst/>
                        <a:latin typeface="Calibri" panose="020F0502020204030204" pitchFamily="34" charset="0"/>
                      </a:endParaRPr>
                    </a:p>
                  </a:txBody>
                  <a:tcPr marL="13300" marR="13300" marT="13300" marB="0" anchor="ctr"/>
                </a:tc>
                <a:extLst>
                  <a:ext uri="{0D108BD9-81ED-4DB2-BD59-A6C34878D82A}">
                    <a16:rowId xmlns:a16="http://schemas.microsoft.com/office/drawing/2014/main" xmlns="" val="2319074723"/>
                  </a:ext>
                </a:extLst>
              </a:tr>
            </a:tbl>
          </a:graphicData>
        </a:graphic>
      </p:graphicFrame>
      <p:sp>
        <p:nvSpPr>
          <p:cNvPr id="5" name="Marcador de fecha 3"/>
          <p:cNvSpPr>
            <a:spLocks noGrp="1"/>
          </p:cNvSpPr>
          <p:nvPr>
            <p:ph type="dt" sz="half" idx="10"/>
          </p:nvPr>
        </p:nvSpPr>
        <p:spPr>
          <a:xfrm>
            <a:off x="3218670" y="8992158"/>
            <a:ext cx="3025616" cy="536954"/>
          </a:xfrm>
        </p:spPr>
        <p:txBody>
          <a:bodyPr/>
          <a:lstStyle/>
          <a:p>
            <a:fld id="{DBA9F659-C81E-40E0-A1F3-CAFA82100647}" type="datetime1">
              <a:rPr lang="es-CO" smtClean="0"/>
              <a:t>06/03/2018</a:t>
            </a:fld>
            <a:endParaRPr lang="es-CO" dirty="0"/>
          </a:p>
        </p:txBody>
      </p:sp>
      <p:sp>
        <p:nvSpPr>
          <p:cNvPr id="8" name="Título 1">
            <a:extLst>
              <a:ext uri="{FF2B5EF4-FFF2-40B4-BE49-F238E27FC236}">
                <a16:creationId xmlns:a16="http://schemas.microsoft.com/office/drawing/2014/main" xmlns="" id="{0EC89894-D829-4B43-A70F-A3BA51993581}"/>
              </a:ext>
            </a:extLst>
          </p:cNvPr>
          <p:cNvSpPr>
            <a:spLocks noGrp="1"/>
          </p:cNvSpPr>
          <p:nvPr>
            <p:ph type="title"/>
          </p:nvPr>
        </p:nvSpPr>
        <p:spPr>
          <a:xfrm>
            <a:off x="4003040" y="536962"/>
            <a:ext cx="12763034" cy="847312"/>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 Operaciones TTV en Renta Variable</a:t>
            </a:r>
          </a:p>
        </p:txBody>
      </p:sp>
    </p:spTree>
    <p:extLst>
      <p:ext uri="{BB962C8B-B14F-4D97-AF65-F5344CB8AC3E}">
        <p14:creationId xmlns:p14="http://schemas.microsoft.com/office/powerpoint/2010/main" val="2680514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adroTexto 104"/>
          <p:cNvSpPr txBox="1"/>
          <p:nvPr/>
        </p:nvSpPr>
        <p:spPr>
          <a:xfrm>
            <a:off x="4714239" y="2690650"/>
            <a:ext cx="12842241" cy="6894195"/>
          </a:xfrm>
          <a:prstGeom prst="rect">
            <a:avLst/>
          </a:prstGeom>
          <a:noFill/>
        </p:spPr>
        <p:txBody>
          <a:bodyPr wrap="square" rtlCol="0">
            <a:spAutoFit/>
          </a:bodyPr>
          <a:lstStyle/>
          <a:p>
            <a:pPr marL="672358" indent="-672358" algn="just">
              <a:buFont typeface="Courier New" panose="02070309020205020404" pitchFamily="49" charset="0"/>
              <a:buChar char="o"/>
            </a:pPr>
            <a:r>
              <a:rPr lang="es-CO" sz="1800" dirty="0">
                <a:latin typeface="Helvetica" panose="020B0604020202020204" pitchFamily="34" charset="0"/>
                <a:ea typeface="ＭＳ Ｐゴシック" panose="020B0600070205080204" pitchFamily="34" charset="-128"/>
              </a:rPr>
              <a:t>Las operaciones que reciba la Cámara con marca Custodio, serán aceptadas automáticamente y permanecerán en la cuenta diaria del Miembro, hasta que el Custodio realice su admisión</a:t>
            </a:r>
          </a:p>
          <a:p>
            <a:pPr marL="672358" indent="-672358" algn="just">
              <a:buFont typeface="Courier New" panose="02070309020205020404" pitchFamily="49" charset="0"/>
              <a:buChar char="o"/>
            </a:pPr>
            <a:r>
              <a:rPr lang="es-CO" sz="1800" dirty="0">
                <a:latin typeface="Helvetica" panose="020B0604020202020204" pitchFamily="34" charset="0"/>
                <a:ea typeface="ＭＳ Ｐゴシック" panose="020B0600070205080204" pitchFamily="34" charset="-128"/>
              </a:rPr>
              <a:t>Una vez el Custodio admita la operación, se realizará una traspaso (D) desde la cuenta diaria a la cuenta del tercero con el Custodio que realizó dicha admisión.</a:t>
            </a:r>
          </a:p>
          <a:p>
            <a:pPr marL="672358" indent="-672358" algn="just">
              <a:buFont typeface="Courier New" panose="02070309020205020404" pitchFamily="49" charset="0"/>
              <a:buChar char="o"/>
            </a:pPr>
            <a:r>
              <a:rPr lang="es-CO" sz="1800" dirty="0">
                <a:latin typeface="Helvetica" panose="020B0604020202020204" pitchFamily="34" charset="0"/>
                <a:ea typeface="ＭＳ Ｐゴシック" panose="020B0600070205080204" pitchFamily="34" charset="-128"/>
              </a:rPr>
              <a:t>Si el Custodio no admite o rechaza la operación, esta será liquidada en la cuenta del tercero sin Custodio, es decir bajo el Código Depositante y Cuenta CUD del Miembro</a:t>
            </a:r>
          </a:p>
          <a:p>
            <a:pPr marL="672358" indent="-672358" algn="just">
              <a:buFont typeface="Courier New" panose="02070309020205020404" pitchFamily="49" charset="0"/>
              <a:buChar char="o"/>
            </a:pPr>
            <a:r>
              <a:rPr lang="es-CO" sz="1800" dirty="0">
                <a:latin typeface="Helvetica" panose="020B0604020202020204" pitchFamily="34" charset="0"/>
                <a:ea typeface="ＭＳ Ｐゴシック" panose="020B0600070205080204" pitchFamily="34" charset="-128"/>
              </a:rPr>
              <a:t>El Custodio podrá realizar la gestión de paquetes a partir de la negociación y como máximo hasta una hora definida en el t+3, a través del Back Office de la BVC de acuerdo al proceso actual. </a:t>
            </a:r>
          </a:p>
          <a:p>
            <a:pPr marL="672358" indent="-672358" algn="just">
              <a:buFont typeface="Courier New" panose="02070309020205020404" pitchFamily="49" charset="0"/>
              <a:buChar char="o"/>
            </a:pPr>
            <a:r>
              <a:rPr lang="es-CO" sz="1800" dirty="0">
                <a:latin typeface="Helvetica" panose="020B0604020202020204" pitchFamily="34" charset="0"/>
                <a:ea typeface="ＭＳ Ｐゴシック" panose="020B0600070205080204" pitchFamily="34" charset="-128"/>
              </a:rPr>
              <a:t>Se realizarán dos ciclos de liquidación:</a:t>
            </a:r>
          </a:p>
          <a:p>
            <a:pPr marL="1936593" lvl="1" indent="-756403" algn="just">
              <a:buFont typeface="+mj-lt"/>
              <a:buAutoNum type="arabicPeriod"/>
            </a:pPr>
            <a:r>
              <a:rPr lang="es-CO" sz="1800" dirty="0">
                <a:latin typeface="Helvetica" panose="020B0604020202020204" pitchFamily="34" charset="0"/>
                <a:ea typeface="ＭＳ Ｐゴシック" panose="020B0600070205080204" pitchFamily="34" charset="-128"/>
              </a:rPr>
              <a:t>En la mañana del t+3 con las operaciones que hayan sido complementadas correctamente y admitidas por el Custodio (en caso de ser necesario) al final de la sesión de complementación y gestión de paquetes en el t+2</a:t>
            </a:r>
          </a:p>
          <a:p>
            <a:pPr marL="1936593" lvl="1" indent="-756403" algn="just">
              <a:buFont typeface="+mj-lt"/>
              <a:buAutoNum type="arabicPeriod"/>
            </a:pPr>
            <a:r>
              <a:rPr lang="es-CO" sz="1800" dirty="0">
                <a:latin typeface="Helvetica" panose="020B0604020202020204" pitchFamily="34" charset="0"/>
                <a:ea typeface="ＭＳ Ｐゴシック" panose="020B0600070205080204" pitchFamily="34" charset="-128"/>
              </a:rPr>
              <a:t>En la tarde del t+3 con las operaciones que fueron correctamente complementadas y admitidas por el Custodio (en caso de ser necesario) durante la sesión de complementación y gestión de paquetes en el t+3</a:t>
            </a:r>
          </a:p>
          <a:p>
            <a:pPr marL="672358" indent="-672358" algn="just">
              <a:buFont typeface="Courier New" panose="02070309020205020404" pitchFamily="49" charset="0"/>
              <a:buChar char="o"/>
            </a:pPr>
            <a:r>
              <a:rPr lang="es-CO" sz="1800" dirty="0">
                <a:latin typeface="Helvetica" panose="020B0604020202020204" pitchFamily="34" charset="0"/>
                <a:ea typeface="ＭＳ Ｐゴシック" panose="020B0600070205080204" pitchFamily="34" charset="-128"/>
                <a:cs typeface="Arial" panose="020B0604020202020204" pitchFamily="34" charset="0"/>
              </a:rPr>
              <a:t>En el evento que una operación no haya sido cumplida dentro de la sesión de liquidación y esta haya sido previamente admitida a través de un Custodio, la Cámara ejecutará los procesos de retardo asociados a este producto y sancionará al Custodio de acuerdo a lo definido en su Circular</a:t>
            </a:r>
          </a:p>
          <a:p>
            <a:pPr marL="672358" indent="-672358" algn="just">
              <a:buFont typeface="Courier New" panose="02070309020205020404" pitchFamily="49" charset="0"/>
              <a:buChar char="o"/>
            </a:pPr>
            <a:r>
              <a:rPr lang="es-CO" sz="1800" dirty="0">
                <a:latin typeface="Helvetica" panose="020B0604020202020204" pitchFamily="34" charset="0"/>
                <a:ea typeface="ＭＳ Ｐゴシック" panose="020B0600070205080204" pitchFamily="34" charset="-128"/>
                <a:cs typeface="Arial" panose="020B0604020202020204" pitchFamily="34" charset="0"/>
              </a:rPr>
              <a:t>El cumplimiento de las operaciones no se visualizará en el Back Office de la BVC, esta información se podrá consultar en los sistemas de la Cámara</a:t>
            </a:r>
          </a:p>
          <a:p>
            <a:pPr marL="1936593" lvl="1" indent="-756403" algn="just">
              <a:buFont typeface="+mj-lt"/>
              <a:buAutoNum type="arabicPeriod"/>
            </a:pPr>
            <a:endParaRPr lang="es-CO" sz="1800" dirty="0">
              <a:latin typeface="Helvetica" panose="020B0604020202020204" pitchFamily="34" charset="0"/>
              <a:ea typeface="ＭＳ Ｐゴシック" panose="020B0600070205080204" pitchFamily="34" charset="-128"/>
            </a:endParaRPr>
          </a:p>
          <a:p>
            <a:pPr marL="252134" indent="-252134" algn="just">
              <a:buFont typeface="Arial" panose="020B0604020202020204" pitchFamily="34" charset="0"/>
              <a:buChar char="•"/>
            </a:pPr>
            <a:endParaRPr lang="es-CO" sz="1800" dirty="0">
              <a:latin typeface="Helvetica" panose="020B0604020202020204" pitchFamily="34" charset="0"/>
            </a:endParaRPr>
          </a:p>
          <a:p>
            <a:pPr marL="252134" indent="-252134" algn="just">
              <a:buFont typeface="Arial" panose="020B0604020202020204" pitchFamily="34" charset="0"/>
              <a:buChar char="•"/>
            </a:pPr>
            <a:endParaRPr lang="es-CO" sz="1800" dirty="0">
              <a:latin typeface="Helvetica" panose="020B0604020202020204" pitchFamily="34" charset="0"/>
              <a:ea typeface="ＭＳ Ｐゴシック" panose="020B0600070205080204" pitchFamily="34" charset="-128"/>
            </a:endParaRPr>
          </a:p>
          <a:p>
            <a:endParaRPr lang="es-CO" sz="2400" dirty="0">
              <a:latin typeface="Helvetica" panose="020B0604020202020204" pitchFamily="34" charset="0"/>
            </a:endParaRPr>
          </a:p>
        </p:txBody>
      </p:sp>
      <p:sp>
        <p:nvSpPr>
          <p:cNvPr id="8" name="Marcador de contenido 6"/>
          <p:cNvSpPr>
            <a:spLocks noGrp="1"/>
          </p:cNvSpPr>
          <p:nvPr>
            <p:ph idx="1"/>
          </p:nvPr>
        </p:nvSpPr>
        <p:spPr>
          <a:xfrm>
            <a:off x="4396492" y="1740225"/>
            <a:ext cx="12328243"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Premisas Custodios</a:t>
            </a:r>
          </a:p>
        </p:txBody>
      </p:sp>
      <p:sp>
        <p:nvSpPr>
          <p:cNvPr id="7" name="Título 6">
            <a:extLst>
              <a:ext uri="{FF2B5EF4-FFF2-40B4-BE49-F238E27FC236}">
                <a16:creationId xmlns:a16="http://schemas.microsoft.com/office/drawing/2014/main" xmlns="" id="{259A8D1B-D40F-42C7-B064-B00F0BF4783B}"/>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626466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a:xfrm>
            <a:off x="10082911" y="8951518"/>
            <a:ext cx="3025616" cy="536954"/>
          </a:xfrm>
        </p:spPr>
        <p:txBody>
          <a:bodyPr/>
          <a:lstStyle/>
          <a:p>
            <a:fld id="{F2E67AE3-78D1-4B85-B143-99C273AFF6CC}" type="slidenum">
              <a:rPr lang="es-CO" smtClean="0"/>
              <a:t>5</a:t>
            </a:fld>
            <a:endParaRPr lang="es-CO" dirty="0"/>
          </a:p>
        </p:txBody>
      </p:sp>
      <p:sp>
        <p:nvSpPr>
          <p:cNvPr id="79" name="CuadroTexto 78"/>
          <p:cNvSpPr txBox="1"/>
          <p:nvPr/>
        </p:nvSpPr>
        <p:spPr>
          <a:xfrm>
            <a:off x="5067530" y="8772474"/>
            <a:ext cx="6120820" cy="738664"/>
          </a:xfrm>
          <a:prstGeom prst="rect">
            <a:avLst/>
          </a:prstGeom>
          <a:noFill/>
        </p:spPr>
        <p:txBody>
          <a:bodyPr wrap="square" rtlCol="0">
            <a:spAutoFit/>
          </a:bodyPr>
          <a:lstStyle/>
          <a:p>
            <a:pPr algn="just"/>
            <a:r>
              <a:rPr lang="es-CO" sz="1400" b="1" dirty="0">
                <a:latin typeface="Helvetica" panose="020B0604020202020204" pitchFamily="34" charset="0"/>
              </a:rPr>
              <a:t>* </a:t>
            </a:r>
            <a:r>
              <a:rPr lang="es-CO" sz="1400" dirty="0">
                <a:latin typeface="Helvetica" panose="020B0604020202020204" pitchFamily="34" charset="0"/>
              </a:rPr>
              <a:t>Cuando la CRCC reciba la operación de BVC, realizará la validación de la información, en caso de presentarse algún error se rechazará la operación a la BVC.</a:t>
            </a:r>
          </a:p>
        </p:txBody>
      </p:sp>
      <p:sp>
        <p:nvSpPr>
          <p:cNvPr id="84" name="Marcador de contenido 6"/>
          <p:cNvSpPr txBox="1">
            <a:spLocks/>
          </p:cNvSpPr>
          <p:nvPr/>
        </p:nvSpPr>
        <p:spPr>
          <a:xfrm>
            <a:off x="4357348" y="1720417"/>
            <a:ext cx="10689504" cy="625528"/>
          </a:xfrm>
          <a:prstGeom prst="rect">
            <a:avLst/>
          </a:prstGeom>
        </p:spPr>
        <p:txBody>
          <a:bodyPr vert="horz" lIns="91440" tIns="45720" rIns="91440" bIns="45720" rtlCol="0">
            <a:noAutofit/>
          </a:bodyPr>
          <a:lstStyle>
            <a:lvl1pPr indent="0" defTabSz="457200">
              <a:spcBef>
                <a:spcPct val="20000"/>
              </a:spcBef>
              <a:buFont typeface="Arial"/>
              <a:buNone/>
              <a:defRPr sz="3600" b="1">
                <a:solidFill>
                  <a:schemeClr val="tx2"/>
                </a:solidFill>
                <a:latin typeface="Helvetica"/>
                <a:cs typeface="+mj-cs"/>
              </a:defRPr>
            </a:lvl1pPr>
            <a:lvl2pPr marL="742950" indent="-285750" defTabSz="457200">
              <a:spcBef>
                <a:spcPct val="20000"/>
              </a:spcBef>
              <a:buFont typeface="Arial"/>
              <a:buChar char="–"/>
              <a:defRPr sz="2800"/>
            </a:lvl2pPr>
            <a:lvl3pPr marL="1143000" indent="-228600" defTabSz="457200">
              <a:spcBef>
                <a:spcPct val="20000"/>
              </a:spcBef>
              <a:buFont typeface="Arial"/>
              <a:buChar char="•"/>
              <a:defRPr sz="2400"/>
            </a:lvl3pPr>
            <a:lvl4pPr marL="1600200" indent="-228600" defTabSz="457200">
              <a:spcBef>
                <a:spcPct val="20000"/>
              </a:spcBef>
              <a:buFont typeface="Arial"/>
              <a:buChar char="–"/>
              <a:defRPr sz="2000"/>
            </a:lvl4pPr>
            <a:lvl5pPr marL="2057400" indent="-228600" defTabSz="457200">
              <a:spcBef>
                <a:spcPct val="20000"/>
              </a:spcBef>
              <a:buFont typeface="Arial"/>
              <a:buChar char="»"/>
              <a:defRPr sz="2000"/>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r>
              <a:rPr lang="es-CO" sz="2800" dirty="0"/>
              <a:t>Modelo General de Alto Nivel</a:t>
            </a:r>
          </a:p>
        </p:txBody>
      </p:sp>
      <p:sp>
        <p:nvSpPr>
          <p:cNvPr id="41" name="Rectángulo 40"/>
          <p:cNvSpPr/>
          <p:nvPr/>
        </p:nvSpPr>
        <p:spPr>
          <a:xfrm>
            <a:off x="5067530" y="2400370"/>
            <a:ext cx="3204697" cy="6141234"/>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2" name="CuadroTexto 41"/>
          <p:cNvSpPr txBox="1"/>
          <p:nvPr/>
        </p:nvSpPr>
        <p:spPr>
          <a:xfrm>
            <a:off x="6138265" y="2472758"/>
            <a:ext cx="662361" cy="363946"/>
          </a:xfrm>
          <a:prstGeom prst="rect">
            <a:avLst/>
          </a:prstGeom>
          <a:noFill/>
          <a:effectLst>
            <a:outerShdw blurRad="50800" dist="38100" dir="2700000" algn="tl" rotWithShape="0">
              <a:prstClr val="black">
                <a:alpha val="40000"/>
              </a:prstClr>
            </a:outerShdw>
          </a:effectLst>
        </p:spPr>
        <p:txBody>
          <a:bodyPr wrap="none" rtlCol="0">
            <a:spAutoFit/>
          </a:bodyPr>
          <a:lstStyle/>
          <a:p>
            <a:r>
              <a:rPr lang="es-CO" sz="1765" b="1" dirty="0">
                <a:solidFill>
                  <a:schemeClr val="accent1">
                    <a:lumMod val="75000"/>
                  </a:schemeClr>
                </a:solidFill>
                <a:latin typeface="Helvetica" panose="020B0604020202020204" pitchFamily="34" charset="0"/>
              </a:rPr>
              <a:t>BVC</a:t>
            </a:r>
          </a:p>
        </p:txBody>
      </p:sp>
      <p:sp>
        <p:nvSpPr>
          <p:cNvPr id="43" name="Rectángulo 42"/>
          <p:cNvSpPr/>
          <p:nvPr/>
        </p:nvSpPr>
        <p:spPr>
          <a:xfrm>
            <a:off x="8345544" y="2397811"/>
            <a:ext cx="5031750" cy="6143701"/>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4" name="CuadroTexto 43"/>
          <p:cNvSpPr txBox="1"/>
          <p:nvPr/>
        </p:nvSpPr>
        <p:spPr>
          <a:xfrm>
            <a:off x="10321483" y="2462452"/>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p>
            <a:r>
              <a:rPr lang="es-CO" sz="1765" b="1" dirty="0">
                <a:solidFill>
                  <a:srgbClr val="FF0000"/>
                </a:solidFill>
                <a:latin typeface="Helvetica" panose="020B0604020202020204" pitchFamily="34" charset="0"/>
              </a:rPr>
              <a:t>CRCC</a:t>
            </a:r>
          </a:p>
        </p:txBody>
      </p:sp>
      <p:sp>
        <p:nvSpPr>
          <p:cNvPr id="45" name="Rectángulo redondeado 13"/>
          <p:cNvSpPr/>
          <p:nvPr/>
        </p:nvSpPr>
        <p:spPr>
          <a:xfrm>
            <a:off x="5322932" y="2866664"/>
            <a:ext cx="2454112" cy="331060"/>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Calce de la Operación </a:t>
            </a:r>
          </a:p>
        </p:txBody>
      </p:sp>
      <p:sp>
        <p:nvSpPr>
          <p:cNvPr id="46" name="Rectángulo redondeado 14"/>
          <p:cNvSpPr/>
          <p:nvPr/>
        </p:nvSpPr>
        <p:spPr>
          <a:xfrm>
            <a:off x="8998381" y="2859738"/>
            <a:ext cx="3609839" cy="337985"/>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Recibe Operación</a:t>
            </a:r>
            <a:r>
              <a:rPr lang="es-CO" sz="1544" b="1" dirty="0">
                <a:latin typeface="Helvetica" panose="020B0604020202020204" pitchFamily="34" charset="0"/>
              </a:rPr>
              <a:t>*</a:t>
            </a:r>
          </a:p>
        </p:txBody>
      </p:sp>
      <p:sp>
        <p:nvSpPr>
          <p:cNvPr id="47" name="Rectángulo redondeado 15">
            <a:hlinkClick r:id="rId3" action="ppaction://hlinksldjump"/>
          </p:cNvPr>
          <p:cNvSpPr/>
          <p:nvPr/>
        </p:nvSpPr>
        <p:spPr>
          <a:xfrm>
            <a:off x="5322930" y="4163781"/>
            <a:ext cx="2454112" cy="700826"/>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Complementación y Recomplementación</a:t>
            </a:r>
          </a:p>
        </p:txBody>
      </p:sp>
      <p:sp>
        <p:nvSpPr>
          <p:cNvPr id="48" name="CuadroTexto 47"/>
          <p:cNvSpPr txBox="1"/>
          <p:nvPr/>
        </p:nvSpPr>
        <p:spPr>
          <a:xfrm>
            <a:off x="14718604" y="2456334"/>
            <a:ext cx="1265090"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solidFill>
                  <a:schemeClr val="accent1">
                    <a:lumMod val="50000"/>
                  </a:schemeClr>
                </a:solidFill>
              </a:rPr>
              <a:t>DECEVAL</a:t>
            </a:r>
          </a:p>
        </p:txBody>
      </p:sp>
      <p:cxnSp>
        <p:nvCxnSpPr>
          <p:cNvPr id="49" name="Conector recto de flecha 48"/>
          <p:cNvCxnSpPr>
            <a:cxnSpLocks/>
          </p:cNvCxnSpPr>
          <p:nvPr/>
        </p:nvCxnSpPr>
        <p:spPr>
          <a:xfrm flipV="1">
            <a:off x="7777043" y="2988091"/>
            <a:ext cx="1221338" cy="3463"/>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0" name="Rectángulo redondeado 26"/>
          <p:cNvSpPr/>
          <p:nvPr/>
        </p:nvSpPr>
        <p:spPr>
          <a:xfrm>
            <a:off x="8995536" y="3295553"/>
            <a:ext cx="3611285" cy="322784"/>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Acepta la Operación</a:t>
            </a:r>
          </a:p>
        </p:txBody>
      </p:sp>
      <p:cxnSp>
        <p:nvCxnSpPr>
          <p:cNvPr id="51" name="Conector recto 50"/>
          <p:cNvCxnSpPr/>
          <p:nvPr/>
        </p:nvCxnSpPr>
        <p:spPr>
          <a:xfrm flipV="1">
            <a:off x="4357348" y="3707832"/>
            <a:ext cx="12855134" cy="27624"/>
          </a:xfrm>
          <a:prstGeom prst="line">
            <a:avLst/>
          </a:prstGeom>
          <a:ln w="9525" cap="flat" cmpd="sng" algn="ctr">
            <a:solidFill>
              <a:srgbClr val="0070C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2" name="CuadroTexto 51"/>
          <p:cNvSpPr txBox="1"/>
          <p:nvPr/>
        </p:nvSpPr>
        <p:spPr>
          <a:xfrm>
            <a:off x="4305393" y="2923000"/>
            <a:ext cx="685887" cy="341312"/>
          </a:xfrm>
          <a:prstGeom prst="rect">
            <a:avLst/>
          </a:prstGeom>
          <a:noFill/>
        </p:spPr>
        <p:txBody>
          <a:bodyPr wrap="square" rtlCol="0">
            <a:spAutoFit/>
          </a:bodyPr>
          <a:lstStyle>
            <a:defPPr>
              <a:defRPr lang="es-CO"/>
            </a:defPPr>
            <a:lvl1pPr>
              <a:defRPr sz="1100" b="1">
                <a:solidFill>
                  <a:srgbClr val="002060"/>
                </a:solidFill>
                <a:effectLst>
                  <a:outerShdw blurRad="38100" dist="38100" dir="2700000" algn="tl">
                    <a:srgbClr val="000000">
                      <a:alpha val="43137"/>
                    </a:srgbClr>
                  </a:outerShdw>
                </a:effectLst>
                <a:latin typeface="Helvetica" panose="020B0604020202020204" pitchFamily="34" charset="0"/>
              </a:defRPr>
            </a:lvl1pPr>
          </a:lstStyle>
          <a:p>
            <a:r>
              <a:rPr lang="es-CO" sz="1618" dirty="0"/>
              <a:t>T+0</a:t>
            </a:r>
          </a:p>
        </p:txBody>
      </p:sp>
      <p:cxnSp>
        <p:nvCxnSpPr>
          <p:cNvPr id="53" name="Conector recto de flecha 52"/>
          <p:cNvCxnSpPr>
            <a:cxnSpLocks/>
            <a:endCxn id="50" idx="0"/>
          </p:cNvCxnSpPr>
          <p:nvPr/>
        </p:nvCxnSpPr>
        <p:spPr>
          <a:xfrm flipH="1">
            <a:off x="10801179" y="3157083"/>
            <a:ext cx="2122" cy="138469"/>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4" name="CuadroTexto 53"/>
          <p:cNvSpPr txBox="1"/>
          <p:nvPr/>
        </p:nvSpPr>
        <p:spPr>
          <a:xfrm>
            <a:off x="4341552" y="4584940"/>
            <a:ext cx="697802" cy="952377"/>
          </a:xfrm>
          <a:prstGeom prst="rect">
            <a:avLst/>
          </a:prstGeom>
          <a:noFill/>
        </p:spPr>
        <p:txBody>
          <a:bodyPr wrap="square" rtlCol="0">
            <a:spAutoFit/>
          </a:bodyPr>
          <a:lstStyle/>
          <a:p>
            <a:r>
              <a:rPr lang="es-CO" sz="1618" b="1" dirty="0">
                <a:solidFill>
                  <a:srgbClr val="002060"/>
                </a:solidFill>
                <a:effectLst>
                  <a:outerShdw blurRad="38100" dist="38100" dir="2700000" algn="tl">
                    <a:srgbClr val="000000">
                      <a:alpha val="43137"/>
                    </a:srgbClr>
                  </a:outerShdw>
                </a:effectLst>
                <a:latin typeface="Helvetica" panose="020B0604020202020204" pitchFamily="34" charset="0"/>
              </a:rPr>
              <a:t>T+0  </a:t>
            </a:r>
          </a:p>
          <a:p>
            <a:r>
              <a:rPr lang="es-CO" sz="2353" b="1" dirty="0">
                <a:solidFill>
                  <a:srgbClr val="002060"/>
                </a:solidFill>
                <a:effectLst>
                  <a:outerShdw blurRad="38100" dist="38100" dir="2700000" algn="tl">
                    <a:srgbClr val="000000">
                      <a:alpha val="43137"/>
                    </a:srgbClr>
                  </a:outerShdw>
                </a:effectLst>
                <a:latin typeface="Helvetica" panose="020B0604020202020204" pitchFamily="34" charset="0"/>
              </a:rPr>
              <a:t> </a:t>
            </a:r>
            <a:r>
              <a:rPr lang="es-CO" sz="2059" b="1" dirty="0">
                <a:solidFill>
                  <a:srgbClr val="002060"/>
                </a:solidFill>
                <a:effectLst>
                  <a:outerShdw blurRad="38100" dist="38100" dir="2700000" algn="tl">
                    <a:srgbClr val="000000">
                      <a:alpha val="43137"/>
                    </a:srgbClr>
                  </a:outerShdw>
                </a:effectLst>
                <a:latin typeface="Helvetica" panose="020B0604020202020204" pitchFamily="34" charset="0"/>
              </a:rPr>
              <a:t>a </a:t>
            </a:r>
            <a:endParaRPr lang="es-CO" sz="1618" b="1" dirty="0">
              <a:solidFill>
                <a:srgbClr val="002060"/>
              </a:solidFill>
              <a:effectLst>
                <a:outerShdw blurRad="38100" dist="38100" dir="2700000" algn="tl">
                  <a:srgbClr val="000000">
                    <a:alpha val="43137"/>
                  </a:srgbClr>
                </a:outerShdw>
              </a:effectLst>
              <a:latin typeface="Helvetica" panose="020B0604020202020204" pitchFamily="34" charset="0"/>
            </a:endParaRPr>
          </a:p>
          <a:p>
            <a:r>
              <a:rPr lang="es-CO" sz="1618" b="1" dirty="0">
                <a:solidFill>
                  <a:srgbClr val="002060"/>
                </a:solidFill>
                <a:effectLst>
                  <a:outerShdw blurRad="38100" dist="38100" dir="2700000" algn="tl">
                    <a:srgbClr val="000000">
                      <a:alpha val="43137"/>
                    </a:srgbClr>
                  </a:outerShdw>
                </a:effectLst>
                <a:latin typeface="Helvetica" panose="020B0604020202020204" pitchFamily="34" charset="0"/>
              </a:rPr>
              <a:t>T+2</a:t>
            </a:r>
          </a:p>
        </p:txBody>
      </p:sp>
      <p:sp>
        <p:nvSpPr>
          <p:cNvPr id="55" name="Diagrama de flujo: decisión 54"/>
          <p:cNvSpPr/>
          <p:nvPr/>
        </p:nvSpPr>
        <p:spPr>
          <a:xfrm>
            <a:off x="9059322" y="3887045"/>
            <a:ext cx="3483710" cy="553868"/>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Posición Propia</a:t>
            </a:r>
          </a:p>
        </p:txBody>
      </p:sp>
      <p:sp>
        <p:nvSpPr>
          <p:cNvPr id="56" name="CuadroTexto 55"/>
          <p:cNvSpPr txBox="1"/>
          <p:nvPr/>
        </p:nvSpPr>
        <p:spPr>
          <a:xfrm>
            <a:off x="12406241" y="3860821"/>
            <a:ext cx="438511" cy="296107"/>
          </a:xfrm>
          <a:prstGeom prst="rect">
            <a:avLst/>
          </a:prstGeom>
          <a:noFill/>
        </p:spPr>
        <p:txBody>
          <a:bodyPr wrap="square" rtlCol="0">
            <a:spAutoFit/>
          </a:bodyPr>
          <a:lstStyle/>
          <a:p>
            <a:pPr algn="ctr"/>
            <a:r>
              <a:rPr lang="es-CO" sz="1324" dirty="0">
                <a:latin typeface="Helvetica" panose="020B0604020202020204" pitchFamily="34" charset="0"/>
              </a:rPr>
              <a:t>SI</a:t>
            </a:r>
          </a:p>
        </p:txBody>
      </p:sp>
      <p:sp>
        <p:nvSpPr>
          <p:cNvPr id="57" name="CuadroTexto 56"/>
          <p:cNvSpPr txBox="1"/>
          <p:nvPr/>
        </p:nvSpPr>
        <p:spPr>
          <a:xfrm>
            <a:off x="10267001" y="4350852"/>
            <a:ext cx="594417" cy="296107"/>
          </a:xfrm>
          <a:prstGeom prst="rect">
            <a:avLst/>
          </a:prstGeom>
          <a:noFill/>
        </p:spPr>
        <p:txBody>
          <a:bodyPr wrap="square" rtlCol="0">
            <a:spAutoFit/>
          </a:bodyPr>
          <a:lstStyle/>
          <a:p>
            <a:r>
              <a:rPr lang="es-CO" sz="1324" dirty="0">
                <a:latin typeface="Helvetica" panose="020B0604020202020204" pitchFamily="34" charset="0"/>
              </a:rPr>
              <a:t>No</a:t>
            </a:r>
          </a:p>
        </p:txBody>
      </p:sp>
      <p:sp>
        <p:nvSpPr>
          <p:cNvPr id="58" name="Rectángulo redondeado 74"/>
          <p:cNvSpPr/>
          <p:nvPr/>
        </p:nvSpPr>
        <p:spPr>
          <a:xfrm>
            <a:off x="8996937" y="4738240"/>
            <a:ext cx="3611283" cy="329687"/>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Cuenta Diaria</a:t>
            </a:r>
          </a:p>
        </p:txBody>
      </p:sp>
      <p:cxnSp>
        <p:nvCxnSpPr>
          <p:cNvPr id="59" name="Conector recto de flecha 58"/>
          <p:cNvCxnSpPr>
            <a:stCxn id="50" idx="2"/>
            <a:endCxn id="55" idx="0"/>
          </p:cNvCxnSpPr>
          <p:nvPr/>
        </p:nvCxnSpPr>
        <p:spPr>
          <a:xfrm flipH="1">
            <a:off x="10801178" y="3618336"/>
            <a:ext cx="1" cy="268708"/>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0" name="Rectángulo redondeado 76"/>
          <p:cNvSpPr/>
          <p:nvPr/>
        </p:nvSpPr>
        <p:spPr>
          <a:xfrm>
            <a:off x="8996937" y="5255532"/>
            <a:ext cx="3611283" cy="310097"/>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Cuenta Propia Definitiva</a:t>
            </a:r>
          </a:p>
        </p:txBody>
      </p:sp>
      <p:cxnSp>
        <p:nvCxnSpPr>
          <p:cNvPr id="61" name="Conector recto de flecha 60"/>
          <p:cNvCxnSpPr>
            <a:cxnSpLocks/>
            <a:endCxn id="47" idx="0"/>
          </p:cNvCxnSpPr>
          <p:nvPr/>
        </p:nvCxnSpPr>
        <p:spPr>
          <a:xfrm flipH="1">
            <a:off x="6549987" y="3157083"/>
            <a:ext cx="1" cy="1006698"/>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2" name="Conector angular 80"/>
          <p:cNvCxnSpPr>
            <a:stCxn id="55" idx="3"/>
            <a:endCxn id="60" idx="3"/>
          </p:cNvCxnSpPr>
          <p:nvPr/>
        </p:nvCxnSpPr>
        <p:spPr>
          <a:xfrm>
            <a:off x="12543031" y="4163980"/>
            <a:ext cx="65189" cy="1246601"/>
          </a:xfrm>
          <a:prstGeom prst="bentConnector3">
            <a:avLst>
              <a:gd name="adj1" fmla="val 61570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3" name="Conector recto de flecha 62"/>
          <p:cNvCxnSpPr>
            <a:stCxn id="58" idx="2"/>
            <a:endCxn id="60" idx="0"/>
          </p:cNvCxnSpPr>
          <p:nvPr/>
        </p:nvCxnSpPr>
        <p:spPr>
          <a:xfrm>
            <a:off x="10802578" y="5067927"/>
            <a:ext cx="0" cy="18760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64" name="Conector recto de flecha 63"/>
          <p:cNvCxnSpPr>
            <a:stCxn id="55" idx="2"/>
            <a:endCxn id="58" idx="0"/>
          </p:cNvCxnSpPr>
          <p:nvPr/>
        </p:nvCxnSpPr>
        <p:spPr>
          <a:xfrm>
            <a:off x="10801178" y="4440913"/>
            <a:ext cx="1401" cy="29732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5" name="Rectángulo redondeado 91"/>
          <p:cNvSpPr/>
          <p:nvPr/>
        </p:nvSpPr>
        <p:spPr>
          <a:xfrm>
            <a:off x="5347488" y="6477135"/>
            <a:ext cx="2686175" cy="846136"/>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18" dirty="0">
                <a:latin typeface="Helvetica" panose="020B0604020202020204" pitchFamily="34" charset="0"/>
              </a:rPr>
              <a:t>Complementación de Extranjeros y Admisión  de Custodios</a:t>
            </a:r>
          </a:p>
        </p:txBody>
      </p:sp>
      <p:cxnSp>
        <p:nvCxnSpPr>
          <p:cNvPr id="66" name="Conector recto 65"/>
          <p:cNvCxnSpPr/>
          <p:nvPr/>
        </p:nvCxnSpPr>
        <p:spPr>
          <a:xfrm flipV="1">
            <a:off x="4250893" y="6228733"/>
            <a:ext cx="12855134" cy="27624"/>
          </a:xfrm>
          <a:prstGeom prst="line">
            <a:avLst/>
          </a:prstGeom>
          <a:ln w="9525" cap="flat" cmpd="sng" algn="ctr">
            <a:solidFill>
              <a:srgbClr val="0070C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7" name="Rectángulo redondeado 120"/>
          <p:cNvSpPr/>
          <p:nvPr/>
        </p:nvSpPr>
        <p:spPr>
          <a:xfrm>
            <a:off x="8995537" y="6429607"/>
            <a:ext cx="3611283" cy="310097"/>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Cuenta de Tercero Definitiva</a:t>
            </a:r>
          </a:p>
        </p:txBody>
      </p:sp>
      <p:cxnSp>
        <p:nvCxnSpPr>
          <p:cNvPr id="68" name="Conector angular 121"/>
          <p:cNvCxnSpPr>
            <a:stCxn id="47" idx="2"/>
            <a:endCxn id="69" idx="1"/>
          </p:cNvCxnSpPr>
          <p:nvPr/>
        </p:nvCxnSpPr>
        <p:spPr>
          <a:xfrm rot="16200000" flipH="1">
            <a:off x="7293701" y="4120892"/>
            <a:ext cx="978116" cy="2465543"/>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9" name="Rectángulo redondeado 130"/>
          <p:cNvSpPr/>
          <p:nvPr/>
        </p:nvSpPr>
        <p:spPr>
          <a:xfrm>
            <a:off x="9015530" y="5687674"/>
            <a:ext cx="3611283" cy="310097"/>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Cuenta de Tercero Definitiva</a:t>
            </a:r>
          </a:p>
        </p:txBody>
      </p:sp>
      <p:sp>
        <p:nvSpPr>
          <p:cNvPr id="70" name="CuadroTexto 69"/>
          <p:cNvSpPr txBox="1"/>
          <p:nvPr/>
        </p:nvSpPr>
        <p:spPr>
          <a:xfrm>
            <a:off x="4423038" y="6632684"/>
            <a:ext cx="685887" cy="341312"/>
          </a:xfrm>
          <a:prstGeom prst="rect">
            <a:avLst/>
          </a:prstGeom>
          <a:noFill/>
        </p:spPr>
        <p:txBody>
          <a:bodyPr wrap="square" rtlCol="0">
            <a:spAutoFit/>
          </a:bodyPr>
          <a:lstStyle>
            <a:defPPr>
              <a:defRPr lang="es-CO"/>
            </a:defPPr>
            <a:lvl1pPr>
              <a:defRPr sz="1100" b="1">
                <a:solidFill>
                  <a:srgbClr val="002060"/>
                </a:solidFill>
                <a:effectLst>
                  <a:outerShdw blurRad="38100" dist="38100" dir="2700000" algn="tl">
                    <a:srgbClr val="000000">
                      <a:alpha val="43137"/>
                    </a:srgbClr>
                  </a:outerShdw>
                </a:effectLst>
                <a:latin typeface="Helvetica" panose="020B0604020202020204" pitchFamily="34" charset="0"/>
              </a:defRPr>
            </a:lvl1pPr>
          </a:lstStyle>
          <a:p>
            <a:r>
              <a:rPr lang="es-CO" sz="1618" dirty="0"/>
              <a:t>T+3</a:t>
            </a:r>
          </a:p>
        </p:txBody>
      </p:sp>
      <p:sp>
        <p:nvSpPr>
          <p:cNvPr id="71" name="Rectángulo redondeado 133"/>
          <p:cNvSpPr/>
          <p:nvPr/>
        </p:nvSpPr>
        <p:spPr>
          <a:xfrm>
            <a:off x="8995537" y="7012950"/>
            <a:ext cx="3611283" cy="310097"/>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544" dirty="0">
                <a:latin typeface="Helvetica" panose="020B0604020202020204" pitchFamily="34" charset="0"/>
              </a:rPr>
              <a:t>Cuenta de Tercero Definitiva</a:t>
            </a:r>
          </a:p>
        </p:txBody>
      </p:sp>
      <p:cxnSp>
        <p:nvCxnSpPr>
          <p:cNvPr id="74" name="Conector angular 127"/>
          <p:cNvCxnSpPr>
            <a:stCxn id="58" idx="3"/>
            <a:endCxn id="67" idx="3"/>
          </p:cNvCxnSpPr>
          <p:nvPr/>
        </p:nvCxnSpPr>
        <p:spPr>
          <a:xfrm flipH="1">
            <a:off x="12606820" y="4903084"/>
            <a:ext cx="1400" cy="1681573"/>
          </a:xfrm>
          <a:prstGeom prst="bentConnector3">
            <a:avLst>
              <a:gd name="adj1" fmla="val -24012605"/>
            </a:avLst>
          </a:prstGeom>
          <a:ln w="28575">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75" name="Conector angular 137"/>
          <p:cNvCxnSpPr>
            <a:stCxn id="67" idx="1"/>
            <a:endCxn id="71" idx="1"/>
          </p:cNvCxnSpPr>
          <p:nvPr/>
        </p:nvCxnSpPr>
        <p:spPr>
          <a:xfrm rot="10800000" flipV="1">
            <a:off x="8995536" y="6584655"/>
            <a:ext cx="18677" cy="583342"/>
          </a:xfrm>
          <a:prstGeom prst="bentConnector3">
            <a:avLst>
              <a:gd name="adj1" fmla="val 1800000"/>
            </a:avLst>
          </a:prstGeom>
          <a:ln w="28575">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76" name="Rectángulo redondeado 160">
            <a:hlinkClick r:id="rId4" action="ppaction://hlinksldjump"/>
          </p:cNvPr>
          <p:cNvSpPr/>
          <p:nvPr/>
        </p:nvSpPr>
        <p:spPr>
          <a:xfrm>
            <a:off x="13540720" y="5430220"/>
            <a:ext cx="3458232" cy="699793"/>
          </a:xfrm>
          <a:prstGeom prst="roundRect">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las Instrucciones de Liquidación</a:t>
            </a:r>
          </a:p>
        </p:txBody>
      </p:sp>
      <p:sp>
        <p:nvSpPr>
          <p:cNvPr id="77" name="Rectángulo 76"/>
          <p:cNvSpPr/>
          <p:nvPr/>
        </p:nvSpPr>
        <p:spPr>
          <a:xfrm>
            <a:off x="13433647" y="2400369"/>
            <a:ext cx="3672380" cy="6169655"/>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78" name="Rectángulo redondeado 37"/>
          <p:cNvSpPr/>
          <p:nvPr/>
        </p:nvSpPr>
        <p:spPr>
          <a:xfrm>
            <a:off x="9460900" y="7549170"/>
            <a:ext cx="2945341" cy="39519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Cumplimiento de IL</a:t>
            </a:r>
          </a:p>
        </p:txBody>
      </p:sp>
      <p:sp>
        <p:nvSpPr>
          <p:cNvPr id="80" name="Diagrama de flujo: decisión 79"/>
          <p:cNvSpPr/>
          <p:nvPr/>
        </p:nvSpPr>
        <p:spPr>
          <a:xfrm>
            <a:off x="13887342" y="6904396"/>
            <a:ext cx="2784770" cy="888458"/>
          </a:xfrm>
          <a:prstGeom prst="flowChartDecision">
            <a:avLst/>
          </a:prstGeom>
          <a:solidFill>
            <a:schemeClr val="accent1">
              <a:lumMod val="50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Proceso de Liquidación</a:t>
            </a:r>
          </a:p>
        </p:txBody>
      </p:sp>
      <p:sp>
        <p:nvSpPr>
          <p:cNvPr id="81" name="Rectángulo redondeado 47"/>
          <p:cNvSpPr/>
          <p:nvPr/>
        </p:nvSpPr>
        <p:spPr>
          <a:xfrm>
            <a:off x="9460900" y="8102961"/>
            <a:ext cx="2945339" cy="39800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Gestión de Retardos</a:t>
            </a:r>
          </a:p>
        </p:txBody>
      </p:sp>
      <p:cxnSp>
        <p:nvCxnSpPr>
          <p:cNvPr id="82" name="Conector angular 60"/>
          <p:cNvCxnSpPr>
            <a:stCxn id="80" idx="1"/>
            <a:endCxn id="78" idx="3"/>
          </p:cNvCxnSpPr>
          <p:nvPr/>
        </p:nvCxnSpPr>
        <p:spPr>
          <a:xfrm rot="10800000" flipV="1">
            <a:off x="12406240" y="7348624"/>
            <a:ext cx="1481102" cy="398140"/>
          </a:xfrm>
          <a:prstGeom prst="bentConnector3">
            <a:avLst>
              <a:gd name="adj1" fmla="val 50000"/>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5" name="Conector angular 60"/>
          <p:cNvCxnSpPr>
            <a:stCxn id="80" idx="2"/>
            <a:endCxn id="81" idx="3"/>
          </p:cNvCxnSpPr>
          <p:nvPr/>
        </p:nvCxnSpPr>
        <p:spPr>
          <a:xfrm rot="5400000">
            <a:off x="13588429" y="6610664"/>
            <a:ext cx="509108" cy="2873488"/>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6" name="Conector recto de flecha 85"/>
          <p:cNvCxnSpPr>
            <a:stCxn id="76" idx="2"/>
            <a:endCxn id="80" idx="0"/>
          </p:cNvCxnSpPr>
          <p:nvPr/>
        </p:nvCxnSpPr>
        <p:spPr>
          <a:xfrm>
            <a:off x="15269836" y="6130012"/>
            <a:ext cx="9891" cy="77438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2" name="Título 6">
            <a:extLst>
              <a:ext uri="{FF2B5EF4-FFF2-40B4-BE49-F238E27FC236}">
                <a16:creationId xmlns:a16="http://schemas.microsoft.com/office/drawing/2014/main" xmlns="" id="{F9AB54DC-387F-46C0-98EA-193F61E68B8F}"/>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3856554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adroTexto 78"/>
          <p:cNvSpPr txBox="1"/>
          <p:nvPr/>
        </p:nvSpPr>
        <p:spPr>
          <a:xfrm>
            <a:off x="5061261" y="7373722"/>
            <a:ext cx="11672789" cy="584775"/>
          </a:xfrm>
          <a:prstGeom prst="rect">
            <a:avLst/>
          </a:prstGeom>
          <a:noFill/>
        </p:spPr>
        <p:txBody>
          <a:bodyPr wrap="square" rtlCol="0">
            <a:spAutoFit/>
          </a:bodyPr>
          <a:lstStyle/>
          <a:p>
            <a:pPr algn="just"/>
            <a:r>
              <a:rPr lang="es-CO" sz="1600" b="1" dirty="0">
                <a:latin typeface="Helvetica" panose="020B0604020202020204" pitchFamily="34" charset="0"/>
              </a:rPr>
              <a:t>* </a:t>
            </a:r>
            <a:r>
              <a:rPr lang="es-CO" sz="1600" dirty="0">
                <a:latin typeface="Helvetica" panose="020B0604020202020204" pitchFamily="34" charset="0"/>
              </a:rPr>
              <a:t>Cuando la CRCC reciba la operación de BVC, realizará la validación de la información, en caso de presentarse algún error se rechazará la operación a la BVC.</a:t>
            </a:r>
          </a:p>
        </p:txBody>
      </p:sp>
      <p:sp>
        <p:nvSpPr>
          <p:cNvPr id="84" name="Marcador de contenido 6"/>
          <p:cNvSpPr txBox="1">
            <a:spLocks/>
          </p:cNvSpPr>
          <p:nvPr/>
        </p:nvSpPr>
        <p:spPr>
          <a:xfrm>
            <a:off x="4396492" y="1658727"/>
            <a:ext cx="12337558" cy="625528"/>
          </a:xfrm>
          <a:prstGeom prst="rect">
            <a:avLst/>
          </a:prstGeom>
        </p:spPr>
        <p:txBody>
          <a:bodyPr vert="horz" lIns="91440" tIns="45720" rIns="91440" bIns="45720" rtlCol="0">
            <a:noAutofit/>
          </a:bodyPr>
          <a:lstStyle>
            <a:lvl1pPr indent="0" defTabSz="457200">
              <a:spcBef>
                <a:spcPct val="20000"/>
              </a:spcBef>
              <a:buFont typeface="Arial"/>
              <a:buNone/>
              <a:defRPr sz="3600" b="1">
                <a:solidFill>
                  <a:schemeClr val="tx2"/>
                </a:solidFill>
                <a:latin typeface="Helvetica"/>
                <a:cs typeface="+mj-cs"/>
              </a:defRPr>
            </a:lvl1pPr>
            <a:lvl2pPr marL="742950" indent="-285750" defTabSz="457200">
              <a:spcBef>
                <a:spcPct val="20000"/>
              </a:spcBef>
              <a:buFont typeface="Arial"/>
              <a:buChar char="–"/>
              <a:defRPr sz="2800"/>
            </a:lvl2pPr>
            <a:lvl3pPr marL="1143000" indent="-228600" defTabSz="457200">
              <a:spcBef>
                <a:spcPct val="20000"/>
              </a:spcBef>
              <a:buFont typeface="Arial"/>
              <a:buChar char="•"/>
              <a:defRPr sz="2400"/>
            </a:lvl3pPr>
            <a:lvl4pPr marL="1600200" indent="-228600" defTabSz="457200">
              <a:spcBef>
                <a:spcPct val="20000"/>
              </a:spcBef>
              <a:buFont typeface="Arial"/>
              <a:buChar char="–"/>
              <a:defRPr sz="2000"/>
            </a:lvl4pPr>
            <a:lvl5pPr marL="2057400" indent="-228600" defTabSz="457200">
              <a:spcBef>
                <a:spcPct val="20000"/>
              </a:spcBef>
              <a:buFont typeface="Arial"/>
              <a:buChar char="»"/>
              <a:defRPr sz="2000"/>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r>
              <a:rPr lang="es-CO" sz="2800" dirty="0"/>
              <a:t>Complementación</a:t>
            </a:r>
          </a:p>
        </p:txBody>
      </p:sp>
      <p:sp>
        <p:nvSpPr>
          <p:cNvPr id="41" name="CuadroTexto 40"/>
          <p:cNvSpPr txBox="1"/>
          <p:nvPr/>
        </p:nvSpPr>
        <p:spPr>
          <a:xfrm>
            <a:off x="5369290" y="3074518"/>
            <a:ext cx="1596853" cy="1540678"/>
          </a:xfrm>
          <a:prstGeom prst="rect">
            <a:avLst/>
          </a:prstGeom>
          <a:noFill/>
        </p:spPr>
        <p:txBody>
          <a:bodyPr wrap="square" rtlCol="0">
            <a:spAutoFit/>
          </a:bodyPr>
          <a:lstStyle/>
          <a:p>
            <a:pPr algn="ctr"/>
            <a:r>
              <a:rPr lang="es-CO" sz="2353" b="1" dirty="0"/>
              <a:t>T+0</a:t>
            </a:r>
          </a:p>
          <a:p>
            <a:pPr algn="ctr"/>
            <a:r>
              <a:rPr lang="es-CO" sz="2353" b="1" dirty="0"/>
              <a:t>a</a:t>
            </a:r>
          </a:p>
          <a:p>
            <a:pPr algn="ctr"/>
            <a:r>
              <a:rPr lang="es-CO" sz="2353" b="1" dirty="0"/>
              <a:t>T+2</a:t>
            </a:r>
          </a:p>
          <a:p>
            <a:pPr algn="ctr"/>
            <a:r>
              <a:rPr lang="es-CO" sz="2353" i="1" dirty="0"/>
              <a:t>(8 a 6 pm)</a:t>
            </a:r>
          </a:p>
        </p:txBody>
      </p:sp>
      <p:sp>
        <p:nvSpPr>
          <p:cNvPr id="42" name="Abrir llave 41"/>
          <p:cNvSpPr/>
          <p:nvPr/>
        </p:nvSpPr>
        <p:spPr>
          <a:xfrm>
            <a:off x="7008096" y="2950909"/>
            <a:ext cx="336110" cy="1844442"/>
          </a:xfrm>
          <a:prstGeom prst="leftBrace">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4706"/>
          </a:p>
        </p:txBody>
      </p:sp>
      <p:sp>
        <p:nvSpPr>
          <p:cNvPr id="43" name="CuadroTexto 42"/>
          <p:cNvSpPr txBox="1"/>
          <p:nvPr/>
        </p:nvSpPr>
        <p:spPr>
          <a:xfrm>
            <a:off x="7250893" y="2937457"/>
            <a:ext cx="4258275" cy="1815882"/>
          </a:xfrm>
          <a:prstGeom prst="rect">
            <a:avLst/>
          </a:prstGeom>
          <a:noFill/>
        </p:spPr>
        <p:txBody>
          <a:bodyPr wrap="square" rtlCol="0">
            <a:spAutoFit/>
          </a:bodyPr>
          <a:lstStyle/>
          <a:p>
            <a:pPr marL="420224" indent="-420224">
              <a:buFontTx/>
              <a:buChar char="-"/>
            </a:pPr>
            <a:r>
              <a:rPr lang="es-CO" sz="2800" dirty="0"/>
              <a:t>Inversionistas Locales</a:t>
            </a:r>
          </a:p>
          <a:p>
            <a:pPr marL="420224" indent="-420224">
              <a:buFontTx/>
              <a:buChar char="-"/>
            </a:pPr>
            <a:r>
              <a:rPr lang="es-CO" sz="2800" dirty="0" err="1"/>
              <a:t>FIC´s</a:t>
            </a:r>
            <a:endParaRPr lang="es-CO" sz="2800" dirty="0"/>
          </a:p>
          <a:p>
            <a:pPr marL="420224" indent="-420224">
              <a:buFontTx/>
              <a:buChar char="-"/>
            </a:pPr>
            <a:r>
              <a:rPr lang="es-CO" sz="2800" dirty="0"/>
              <a:t>Extranjeros Identificados</a:t>
            </a:r>
          </a:p>
          <a:p>
            <a:pPr marL="420224" indent="-420224">
              <a:buFontTx/>
              <a:buChar char="-"/>
            </a:pPr>
            <a:r>
              <a:rPr lang="es-CO" sz="2800" dirty="0"/>
              <a:t>Admisión de Custodios</a:t>
            </a:r>
          </a:p>
        </p:txBody>
      </p:sp>
      <p:sp>
        <p:nvSpPr>
          <p:cNvPr id="44" name="Abrir llave 43"/>
          <p:cNvSpPr/>
          <p:nvPr/>
        </p:nvSpPr>
        <p:spPr>
          <a:xfrm>
            <a:off x="7120157" y="5544137"/>
            <a:ext cx="242796" cy="1357851"/>
          </a:xfrm>
          <a:prstGeom prst="leftBrace">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4706"/>
          </a:p>
        </p:txBody>
      </p:sp>
      <p:sp>
        <p:nvSpPr>
          <p:cNvPr id="45" name="CuadroTexto 44"/>
          <p:cNvSpPr txBox="1"/>
          <p:nvPr/>
        </p:nvSpPr>
        <p:spPr>
          <a:xfrm>
            <a:off x="7362953" y="5544137"/>
            <a:ext cx="4706514" cy="1384995"/>
          </a:xfrm>
          <a:prstGeom prst="rect">
            <a:avLst/>
          </a:prstGeom>
          <a:noFill/>
        </p:spPr>
        <p:txBody>
          <a:bodyPr wrap="square" rtlCol="0">
            <a:spAutoFit/>
          </a:bodyPr>
          <a:lstStyle/>
          <a:p>
            <a:pPr marL="420224" indent="-420224">
              <a:buFontTx/>
              <a:buChar char="-"/>
            </a:pPr>
            <a:r>
              <a:rPr lang="es-CO" sz="2800" dirty="0"/>
              <a:t>Extranjeros No Identificados</a:t>
            </a:r>
          </a:p>
          <a:p>
            <a:pPr marL="420224" indent="-420224">
              <a:buFontTx/>
              <a:buChar char="-"/>
            </a:pPr>
            <a:r>
              <a:rPr lang="es-CO" sz="2800" dirty="0"/>
              <a:t>Admisiones Pendientes de Custodios</a:t>
            </a:r>
          </a:p>
        </p:txBody>
      </p:sp>
      <p:sp>
        <p:nvSpPr>
          <p:cNvPr id="46" name="CuadroTexto 45"/>
          <p:cNvSpPr txBox="1"/>
          <p:nvPr/>
        </p:nvSpPr>
        <p:spPr>
          <a:xfrm>
            <a:off x="5425389" y="5793076"/>
            <a:ext cx="1596853" cy="816506"/>
          </a:xfrm>
          <a:prstGeom prst="rect">
            <a:avLst/>
          </a:prstGeom>
          <a:noFill/>
        </p:spPr>
        <p:txBody>
          <a:bodyPr wrap="square" rtlCol="0">
            <a:spAutoFit/>
          </a:bodyPr>
          <a:lstStyle/>
          <a:p>
            <a:pPr algn="ctr"/>
            <a:r>
              <a:rPr lang="es-CO" sz="2353" b="1" dirty="0"/>
              <a:t>T+3</a:t>
            </a:r>
          </a:p>
          <a:p>
            <a:pPr algn="ctr"/>
            <a:r>
              <a:rPr lang="es-CO" sz="2353" i="1" dirty="0"/>
              <a:t>(8 a 2 pm)</a:t>
            </a:r>
          </a:p>
        </p:txBody>
      </p:sp>
      <p:sp>
        <p:nvSpPr>
          <p:cNvPr id="47" name="Circular 5"/>
          <p:cNvSpPr/>
          <p:nvPr/>
        </p:nvSpPr>
        <p:spPr>
          <a:xfrm>
            <a:off x="13955532" y="2599700"/>
            <a:ext cx="2315904" cy="2147813"/>
          </a:xfrm>
          <a:prstGeom prst="pie">
            <a:avLst>
              <a:gd name="adj1" fmla="val 18816171"/>
              <a:gd name="adj2" fmla="val 16200000"/>
            </a:avLst>
          </a:prstGeom>
          <a:solidFill>
            <a:srgbClr val="CC3300"/>
          </a:solidFill>
          <a:ln w="22225" cmpd="sng">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b="1" dirty="0">
              <a:solidFill>
                <a:schemeClr val="bg1"/>
              </a:solidFill>
            </a:endParaRPr>
          </a:p>
        </p:txBody>
      </p:sp>
      <p:sp>
        <p:nvSpPr>
          <p:cNvPr id="48" name="Circular 44"/>
          <p:cNvSpPr/>
          <p:nvPr/>
        </p:nvSpPr>
        <p:spPr>
          <a:xfrm>
            <a:off x="13675520" y="5326090"/>
            <a:ext cx="2315904" cy="2147813"/>
          </a:xfrm>
          <a:prstGeom prst="pie">
            <a:avLst>
              <a:gd name="adj1" fmla="val 16246264"/>
              <a:gd name="adj2" fmla="val 19488678"/>
            </a:avLst>
          </a:prstGeom>
          <a:solidFill>
            <a:srgbClr val="CC3300"/>
          </a:solidFill>
          <a:ln w="22225" cmpd="sng">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b="1" dirty="0">
              <a:solidFill>
                <a:schemeClr val="bg1"/>
              </a:solidFill>
            </a:endParaRPr>
          </a:p>
        </p:txBody>
      </p:sp>
      <p:sp>
        <p:nvSpPr>
          <p:cNvPr id="49" name="CuadroTexto 48"/>
          <p:cNvSpPr txBox="1"/>
          <p:nvPr/>
        </p:nvSpPr>
        <p:spPr>
          <a:xfrm>
            <a:off x="14160836" y="3157486"/>
            <a:ext cx="1045892" cy="1540678"/>
          </a:xfrm>
          <a:prstGeom prst="rect">
            <a:avLst/>
          </a:prstGeom>
          <a:noFill/>
        </p:spPr>
        <p:txBody>
          <a:bodyPr wrap="square" rtlCol="0">
            <a:spAutoFit/>
          </a:bodyPr>
          <a:lstStyle/>
          <a:p>
            <a:r>
              <a:rPr lang="es-CO" sz="4706" b="1" dirty="0">
                <a:solidFill>
                  <a:schemeClr val="bg1"/>
                </a:solidFill>
              </a:rPr>
              <a:t>90%</a:t>
            </a:r>
          </a:p>
        </p:txBody>
      </p:sp>
      <p:sp>
        <p:nvSpPr>
          <p:cNvPr id="50" name="CuadroTexto 49"/>
          <p:cNvSpPr txBox="1"/>
          <p:nvPr/>
        </p:nvSpPr>
        <p:spPr>
          <a:xfrm>
            <a:off x="14758627" y="5434163"/>
            <a:ext cx="1045892" cy="1540678"/>
          </a:xfrm>
          <a:prstGeom prst="rect">
            <a:avLst/>
          </a:prstGeom>
          <a:noFill/>
        </p:spPr>
        <p:txBody>
          <a:bodyPr wrap="square" rtlCol="0">
            <a:spAutoFit/>
          </a:bodyPr>
          <a:lstStyle/>
          <a:p>
            <a:r>
              <a:rPr lang="es-CO" sz="4706" b="1" dirty="0">
                <a:solidFill>
                  <a:schemeClr val="bg1"/>
                </a:solidFill>
              </a:rPr>
              <a:t>10%</a:t>
            </a:r>
          </a:p>
        </p:txBody>
      </p:sp>
      <p:sp>
        <p:nvSpPr>
          <p:cNvPr id="51" name="Flecha derecha 7"/>
          <p:cNvSpPr/>
          <p:nvPr/>
        </p:nvSpPr>
        <p:spPr>
          <a:xfrm>
            <a:off x="11891970" y="3362979"/>
            <a:ext cx="1680760" cy="67529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p>
        </p:txBody>
      </p:sp>
      <p:sp>
        <p:nvSpPr>
          <p:cNvPr id="52" name="Flecha derecha 47"/>
          <p:cNvSpPr/>
          <p:nvPr/>
        </p:nvSpPr>
        <p:spPr>
          <a:xfrm>
            <a:off x="11901170" y="5592076"/>
            <a:ext cx="1680760" cy="67529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p>
        </p:txBody>
      </p:sp>
      <p:sp>
        <p:nvSpPr>
          <p:cNvPr id="23" name="Título 6">
            <a:extLst>
              <a:ext uri="{FF2B5EF4-FFF2-40B4-BE49-F238E27FC236}">
                <a16:creationId xmlns:a16="http://schemas.microsoft.com/office/drawing/2014/main" xmlns="" id="{CC5FCFD4-BE7B-4856-B441-2785099D26BF}"/>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922171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Marcador de contenido 6"/>
          <p:cNvSpPr txBox="1">
            <a:spLocks/>
          </p:cNvSpPr>
          <p:nvPr/>
        </p:nvSpPr>
        <p:spPr>
          <a:xfrm>
            <a:off x="4396492" y="1717232"/>
            <a:ext cx="12337558" cy="625528"/>
          </a:xfrm>
          <a:prstGeom prst="rect">
            <a:avLst/>
          </a:prstGeom>
        </p:spPr>
        <p:txBody>
          <a:bodyPr vert="horz" lIns="91440" tIns="45720" rIns="91440" bIns="45720" rtlCol="0">
            <a:noAutofit/>
          </a:bodyPr>
          <a:lstStyle>
            <a:lvl1pPr indent="0" defTabSz="457200">
              <a:spcBef>
                <a:spcPct val="20000"/>
              </a:spcBef>
              <a:buFont typeface="Arial"/>
              <a:buNone/>
              <a:defRPr sz="3600" b="1">
                <a:solidFill>
                  <a:schemeClr val="tx2"/>
                </a:solidFill>
                <a:latin typeface="Helvetica"/>
                <a:cs typeface="+mj-cs"/>
              </a:defRPr>
            </a:lvl1pPr>
            <a:lvl2pPr marL="742950" indent="-285750" defTabSz="457200">
              <a:spcBef>
                <a:spcPct val="20000"/>
              </a:spcBef>
              <a:buFont typeface="Arial"/>
              <a:buChar char="–"/>
              <a:defRPr sz="2800"/>
            </a:lvl2pPr>
            <a:lvl3pPr marL="1143000" indent="-228600" defTabSz="457200">
              <a:spcBef>
                <a:spcPct val="20000"/>
              </a:spcBef>
              <a:buFont typeface="Arial"/>
              <a:buChar char="•"/>
              <a:defRPr sz="2400"/>
            </a:lvl3pPr>
            <a:lvl4pPr marL="1600200" indent="-228600" defTabSz="457200">
              <a:spcBef>
                <a:spcPct val="20000"/>
              </a:spcBef>
              <a:buFont typeface="Arial"/>
              <a:buChar char="–"/>
              <a:defRPr sz="2000"/>
            </a:lvl4pPr>
            <a:lvl5pPr marL="2057400" indent="-228600" defTabSz="457200">
              <a:spcBef>
                <a:spcPct val="20000"/>
              </a:spcBef>
              <a:buFont typeface="Arial"/>
              <a:buChar char="»"/>
              <a:defRPr sz="2000"/>
            </a:lvl5pPr>
            <a:lvl6pPr marL="2514600" indent="-228600" defTabSz="457200">
              <a:spcBef>
                <a:spcPct val="20000"/>
              </a:spcBef>
              <a:buFont typeface="Arial"/>
              <a:buChar char="•"/>
              <a:defRPr sz="2000"/>
            </a:lvl6pPr>
            <a:lvl7pPr marL="2971800" indent="-228600" defTabSz="457200">
              <a:spcBef>
                <a:spcPct val="20000"/>
              </a:spcBef>
              <a:buFont typeface="Arial"/>
              <a:buChar char="•"/>
              <a:defRPr sz="2000"/>
            </a:lvl7pPr>
            <a:lvl8pPr marL="3429000" indent="-228600" defTabSz="457200">
              <a:spcBef>
                <a:spcPct val="20000"/>
              </a:spcBef>
              <a:buFont typeface="Arial"/>
              <a:buChar char="•"/>
              <a:defRPr sz="2000"/>
            </a:lvl8pPr>
            <a:lvl9pPr marL="3886200" indent="-228600" defTabSz="457200">
              <a:spcBef>
                <a:spcPct val="20000"/>
              </a:spcBef>
              <a:buFont typeface="Arial"/>
              <a:buChar char="•"/>
              <a:defRPr sz="2000"/>
            </a:lvl9pPr>
          </a:lstStyle>
          <a:p>
            <a:r>
              <a:rPr lang="es-CO" sz="2800" dirty="0"/>
              <a:t>Envío de Instrucciones de Liquidación</a:t>
            </a:r>
          </a:p>
        </p:txBody>
      </p:sp>
      <p:sp>
        <p:nvSpPr>
          <p:cNvPr id="18" name="CuadroTexto 17"/>
          <p:cNvSpPr txBox="1"/>
          <p:nvPr/>
        </p:nvSpPr>
        <p:spPr>
          <a:xfrm>
            <a:off x="4105052" y="3178690"/>
            <a:ext cx="1596853" cy="816506"/>
          </a:xfrm>
          <a:prstGeom prst="rect">
            <a:avLst/>
          </a:prstGeom>
          <a:noFill/>
        </p:spPr>
        <p:txBody>
          <a:bodyPr wrap="square" rtlCol="0">
            <a:spAutoFit/>
          </a:bodyPr>
          <a:lstStyle/>
          <a:p>
            <a:pPr algn="ctr"/>
            <a:r>
              <a:rPr lang="es-CO" sz="2353" b="1" dirty="0"/>
              <a:t>T+2</a:t>
            </a:r>
          </a:p>
          <a:p>
            <a:pPr algn="ctr"/>
            <a:r>
              <a:rPr lang="es-CO" sz="2353" i="1" dirty="0"/>
              <a:t>(Cierre)</a:t>
            </a:r>
          </a:p>
        </p:txBody>
      </p:sp>
      <p:sp>
        <p:nvSpPr>
          <p:cNvPr id="19" name="Abrir llave 18"/>
          <p:cNvSpPr/>
          <p:nvPr/>
        </p:nvSpPr>
        <p:spPr>
          <a:xfrm>
            <a:off x="5701905" y="2783405"/>
            <a:ext cx="354858" cy="1595503"/>
          </a:xfrm>
          <a:prstGeom prst="leftBrace">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4706"/>
          </a:p>
        </p:txBody>
      </p:sp>
      <p:sp>
        <p:nvSpPr>
          <p:cNvPr id="20" name="CuadroTexto 19"/>
          <p:cNvSpPr txBox="1"/>
          <p:nvPr/>
        </p:nvSpPr>
        <p:spPr>
          <a:xfrm>
            <a:off x="5872537" y="5897810"/>
            <a:ext cx="4278940" cy="1178592"/>
          </a:xfrm>
          <a:prstGeom prst="rect">
            <a:avLst/>
          </a:prstGeom>
          <a:noFill/>
        </p:spPr>
        <p:txBody>
          <a:bodyPr wrap="square" rtlCol="0">
            <a:spAutoFit/>
          </a:bodyPr>
          <a:lstStyle/>
          <a:p>
            <a:pPr marL="420224" indent="-420224">
              <a:buFontTx/>
              <a:buChar char="-"/>
            </a:pPr>
            <a:r>
              <a:rPr lang="es-CO" sz="2353" dirty="0"/>
              <a:t>Extranjeros No Identificados</a:t>
            </a:r>
          </a:p>
          <a:p>
            <a:pPr marL="420224" indent="-420224">
              <a:buFontTx/>
              <a:buChar char="-"/>
            </a:pPr>
            <a:r>
              <a:rPr lang="es-CO" sz="2353" dirty="0"/>
              <a:t>Admisiones Pendientes de Custodios</a:t>
            </a:r>
          </a:p>
        </p:txBody>
      </p:sp>
      <p:sp>
        <p:nvSpPr>
          <p:cNvPr id="21" name="CuadroTexto 20"/>
          <p:cNvSpPr txBox="1"/>
          <p:nvPr/>
        </p:nvSpPr>
        <p:spPr>
          <a:xfrm>
            <a:off x="4105052" y="5976888"/>
            <a:ext cx="1596853" cy="816506"/>
          </a:xfrm>
          <a:prstGeom prst="rect">
            <a:avLst/>
          </a:prstGeom>
          <a:noFill/>
        </p:spPr>
        <p:txBody>
          <a:bodyPr wrap="square" rtlCol="0">
            <a:spAutoFit/>
          </a:bodyPr>
          <a:lstStyle/>
          <a:p>
            <a:pPr algn="ctr"/>
            <a:r>
              <a:rPr lang="es-CO" sz="2353" b="1" dirty="0"/>
              <a:t>T+3</a:t>
            </a:r>
          </a:p>
          <a:p>
            <a:pPr algn="ctr"/>
            <a:r>
              <a:rPr lang="es-CO" sz="2353" i="1" dirty="0"/>
              <a:t>(2.01 pm)</a:t>
            </a:r>
          </a:p>
        </p:txBody>
      </p:sp>
      <p:sp>
        <p:nvSpPr>
          <p:cNvPr id="22" name="Flecha derecha 7"/>
          <p:cNvSpPr/>
          <p:nvPr/>
        </p:nvSpPr>
        <p:spPr>
          <a:xfrm>
            <a:off x="10198030" y="3243510"/>
            <a:ext cx="1680760" cy="67529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p>
        </p:txBody>
      </p:sp>
      <p:sp>
        <p:nvSpPr>
          <p:cNvPr id="23" name="Flecha derecha 47"/>
          <p:cNvSpPr/>
          <p:nvPr/>
        </p:nvSpPr>
        <p:spPr>
          <a:xfrm>
            <a:off x="10198030" y="6069227"/>
            <a:ext cx="1680760" cy="675294"/>
          </a:xfrm>
          <a:prstGeom prs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p>
        </p:txBody>
      </p:sp>
      <p:sp>
        <p:nvSpPr>
          <p:cNvPr id="24" name="CuadroTexto 23"/>
          <p:cNvSpPr txBox="1"/>
          <p:nvPr/>
        </p:nvSpPr>
        <p:spPr>
          <a:xfrm>
            <a:off x="12098101" y="2938544"/>
            <a:ext cx="4258275" cy="1178592"/>
          </a:xfrm>
          <a:prstGeom prst="rect">
            <a:avLst/>
          </a:prstGeom>
          <a:noFill/>
        </p:spPr>
        <p:txBody>
          <a:bodyPr wrap="square" rtlCol="0">
            <a:spAutoFit/>
          </a:bodyPr>
          <a:lstStyle/>
          <a:p>
            <a:r>
              <a:rPr lang="es-CO" sz="2353" dirty="0"/>
              <a:t>Neteo correspondiente a:</a:t>
            </a:r>
          </a:p>
          <a:p>
            <a:pPr marL="420224" indent="-420224">
              <a:buFontTx/>
              <a:buChar char="-"/>
            </a:pPr>
            <a:r>
              <a:rPr lang="es-CO" sz="2353" dirty="0"/>
              <a:t>Puntas Complementadas</a:t>
            </a:r>
          </a:p>
          <a:p>
            <a:pPr marL="420224" indent="-420224">
              <a:buFontTx/>
              <a:buChar char="-"/>
            </a:pPr>
            <a:r>
              <a:rPr lang="es-CO" sz="2353" dirty="0"/>
              <a:t>Puntas Admitidas</a:t>
            </a:r>
          </a:p>
        </p:txBody>
      </p:sp>
      <p:sp>
        <p:nvSpPr>
          <p:cNvPr id="25" name="Rectángulo 24"/>
          <p:cNvSpPr/>
          <p:nvPr/>
        </p:nvSpPr>
        <p:spPr>
          <a:xfrm>
            <a:off x="5921217" y="2744365"/>
            <a:ext cx="6723592" cy="1540678"/>
          </a:xfrm>
          <a:prstGeom prst="rect">
            <a:avLst/>
          </a:prstGeom>
        </p:spPr>
        <p:txBody>
          <a:bodyPr>
            <a:spAutoFit/>
          </a:bodyPr>
          <a:lstStyle/>
          <a:p>
            <a:pPr marL="420224" indent="-420224">
              <a:buFontTx/>
              <a:buChar char="-"/>
            </a:pPr>
            <a:r>
              <a:rPr lang="es-CO" sz="2353" dirty="0"/>
              <a:t>Inversionistas Locales</a:t>
            </a:r>
          </a:p>
          <a:p>
            <a:pPr marL="420224" indent="-420224">
              <a:buFontTx/>
              <a:buChar char="-"/>
            </a:pPr>
            <a:r>
              <a:rPr lang="es-CO" sz="2353" dirty="0" err="1"/>
              <a:t>FIC´s</a:t>
            </a:r>
            <a:endParaRPr lang="es-CO" sz="2353" dirty="0"/>
          </a:p>
          <a:p>
            <a:pPr marL="420224" indent="-420224">
              <a:buFontTx/>
              <a:buChar char="-"/>
            </a:pPr>
            <a:r>
              <a:rPr lang="es-CO" sz="2353" dirty="0"/>
              <a:t>Extranjeros Identificados</a:t>
            </a:r>
          </a:p>
          <a:p>
            <a:pPr marL="420224" indent="-420224">
              <a:buFontTx/>
              <a:buChar char="-"/>
            </a:pPr>
            <a:r>
              <a:rPr lang="es-CO" sz="2353" dirty="0"/>
              <a:t>Admisión de Custodios</a:t>
            </a:r>
          </a:p>
        </p:txBody>
      </p:sp>
      <p:sp>
        <p:nvSpPr>
          <p:cNvPr id="26" name="CuadroTexto 25"/>
          <p:cNvSpPr txBox="1"/>
          <p:nvPr/>
        </p:nvSpPr>
        <p:spPr>
          <a:xfrm>
            <a:off x="12098101" y="5356357"/>
            <a:ext cx="4258275" cy="2264851"/>
          </a:xfrm>
          <a:prstGeom prst="rect">
            <a:avLst/>
          </a:prstGeom>
          <a:noFill/>
        </p:spPr>
        <p:txBody>
          <a:bodyPr wrap="square" rtlCol="0">
            <a:spAutoFit/>
          </a:bodyPr>
          <a:lstStyle/>
          <a:p>
            <a:r>
              <a:rPr lang="es-CO" sz="2353" dirty="0"/>
              <a:t>Neteo correspondiente a:</a:t>
            </a:r>
          </a:p>
          <a:p>
            <a:pPr marL="420224" indent="-420224">
              <a:buFontTx/>
              <a:buChar char="-"/>
            </a:pPr>
            <a:r>
              <a:rPr lang="es-CO" sz="2353" dirty="0"/>
              <a:t>Puntas Complementadas</a:t>
            </a:r>
          </a:p>
          <a:p>
            <a:pPr marL="420224" indent="-420224">
              <a:buFontTx/>
              <a:buChar char="-"/>
            </a:pPr>
            <a:r>
              <a:rPr lang="es-CO" sz="2353" dirty="0"/>
              <a:t>Puntas Admitidas por el Custodio</a:t>
            </a:r>
          </a:p>
          <a:p>
            <a:pPr marL="420224" indent="-420224">
              <a:buFontTx/>
              <a:buChar char="-"/>
            </a:pPr>
            <a:r>
              <a:rPr lang="es-CO" sz="2353" dirty="0"/>
              <a:t>Puntas No Complementadas</a:t>
            </a:r>
          </a:p>
          <a:p>
            <a:pPr marL="420224" indent="-420224">
              <a:buFontTx/>
              <a:buChar char="-"/>
            </a:pPr>
            <a:r>
              <a:rPr lang="es-CO" sz="2353" dirty="0"/>
              <a:t>Puntas No Admitidas</a:t>
            </a:r>
          </a:p>
        </p:txBody>
      </p:sp>
      <p:sp>
        <p:nvSpPr>
          <p:cNvPr id="27" name="Abrir llave 26"/>
          <p:cNvSpPr/>
          <p:nvPr/>
        </p:nvSpPr>
        <p:spPr>
          <a:xfrm>
            <a:off x="5701905" y="5695511"/>
            <a:ext cx="354858" cy="1424365"/>
          </a:xfrm>
          <a:prstGeom prst="leftBrace">
            <a:avLst/>
          </a:prstGeom>
          <a:no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4706"/>
          </a:p>
        </p:txBody>
      </p:sp>
      <p:sp>
        <p:nvSpPr>
          <p:cNvPr id="28" name="Rectángulo redondeado 8"/>
          <p:cNvSpPr/>
          <p:nvPr/>
        </p:nvSpPr>
        <p:spPr>
          <a:xfrm>
            <a:off x="12098101" y="2744365"/>
            <a:ext cx="4094714" cy="159550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p>
        </p:txBody>
      </p:sp>
      <p:sp>
        <p:nvSpPr>
          <p:cNvPr id="29" name="Rectángulo redondeado 21"/>
          <p:cNvSpPr/>
          <p:nvPr/>
        </p:nvSpPr>
        <p:spPr>
          <a:xfrm>
            <a:off x="12098101" y="5202315"/>
            <a:ext cx="4094714" cy="25076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4706"/>
          </a:p>
        </p:txBody>
      </p:sp>
      <p:sp>
        <p:nvSpPr>
          <p:cNvPr id="30" name="Título 6">
            <a:extLst>
              <a:ext uri="{FF2B5EF4-FFF2-40B4-BE49-F238E27FC236}">
                <a16:creationId xmlns:a16="http://schemas.microsoft.com/office/drawing/2014/main" xmlns="" id="{3F1AB5F1-EE36-4247-9171-973007A106E7}"/>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1630956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Conector recto 86"/>
          <p:cNvCxnSpPr/>
          <p:nvPr/>
        </p:nvCxnSpPr>
        <p:spPr>
          <a:xfrm>
            <a:off x="3152957" y="8824568"/>
            <a:ext cx="11257270" cy="35452"/>
          </a:xfrm>
          <a:prstGeom prst="line">
            <a:avLst/>
          </a:prstGeom>
          <a:ln w="9525" cap="flat" cmpd="sng" algn="ctr">
            <a:solidFill>
              <a:schemeClr val="accent1">
                <a:lumMod val="20000"/>
                <a:lumOff val="8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2" name="Marcador de contenido 6"/>
          <p:cNvSpPr>
            <a:spLocks noGrp="1"/>
          </p:cNvSpPr>
          <p:nvPr>
            <p:ph idx="1"/>
          </p:nvPr>
        </p:nvSpPr>
        <p:spPr>
          <a:xfrm>
            <a:off x="4612640" y="1658724"/>
            <a:ext cx="8122579"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Gestión de Operaciones</a:t>
            </a:r>
          </a:p>
        </p:txBody>
      </p:sp>
      <p:sp>
        <p:nvSpPr>
          <p:cNvPr id="43" name="Rectángulo 42"/>
          <p:cNvSpPr/>
          <p:nvPr/>
        </p:nvSpPr>
        <p:spPr>
          <a:xfrm>
            <a:off x="4795571" y="2424002"/>
            <a:ext cx="2853025" cy="5424621"/>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4" name="Rectángulo 43"/>
          <p:cNvSpPr/>
          <p:nvPr/>
        </p:nvSpPr>
        <p:spPr>
          <a:xfrm>
            <a:off x="7736136" y="2424004"/>
            <a:ext cx="9344165" cy="5424619"/>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5" name="Rectángulo redondeado 65"/>
          <p:cNvSpPr/>
          <p:nvPr/>
        </p:nvSpPr>
        <p:spPr>
          <a:xfrm>
            <a:off x="5022388" y="4900384"/>
            <a:ext cx="2413627" cy="395636"/>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Complementación </a:t>
            </a:r>
          </a:p>
        </p:txBody>
      </p:sp>
      <p:sp>
        <p:nvSpPr>
          <p:cNvPr id="46" name="Rectángulo redondeado 66"/>
          <p:cNvSpPr/>
          <p:nvPr/>
        </p:nvSpPr>
        <p:spPr>
          <a:xfrm>
            <a:off x="8478296" y="4005645"/>
            <a:ext cx="1767365" cy="411176"/>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Diaria</a:t>
            </a:r>
          </a:p>
        </p:txBody>
      </p:sp>
      <p:sp>
        <p:nvSpPr>
          <p:cNvPr id="51" name="Rectángulo redondeado 67"/>
          <p:cNvSpPr/>
          <p:nvPr/>
        </p:nvSpPr>
        <p:spPr>
          <a:xfrm>
            <a:off x="12884022" y="4010339"/>
            <a:ext cx="1911375" cy="412735"/>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r>
              <a:rPr lang="es-CO" sz="1176" dirty="0">
                <a:latin typeface="Helvetica" panose="020B0604020202020204" pitchFamily="34" charset="0"/>
              </a:rPr>
              <a:t>(Posición Propia)</a:t>
            </a:r>
            <a:endParaRPr lang="es-CO" sz="1471" dirty="0">
              <a:latin typeface="Helvetica" panose="020B0604020202020204" pitchFamily="34" charset="0"/>
            </a:endParaRPr>
          </a:p>
        </p:txBody>
      </p:sp>
      <p:sp>
        <p:nvSpPr>
          <p:cNvPr id="52" name="Rectángulo redondeado 68"/>
          <p:cNvSpPr/>
          <p:nvPr/>
        </p:nvSpPr>
        <p:spPr>
          <a:xfrm>
            <a:off x="5011517" y="6894700"/>
            <a:ext cx="2413627" cy="390708"/>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Recomplementación</a:t>
            </a:r>
          </a:p>
        </p:txBody>
      </p:sp>
      <p:sp>
        <p:nvSpPr>
          <p:cNvPr id="53" name="CuadroTexto 52"/>
          <p:cNvSpPr txBox="1"/>
          <p:nvPr/>
        </p:nvSpPr>
        <p:spPr>
          <a:xfrm>
            <a:off x="11217973" y="2436533"/>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54" name="CuadroTexto 53"/>
          <p:cNvSpPr txBox="1"/>
          <p:nvPr/>
        </p:nvSpPr>
        <p:spPr>
          <a:xfrm>
            <a:off x="12664567" y="3499153"/>
            <a:ext cx="491441" cy="273280"/>
          </a:xfrm>
          <a:prstGeom prst="rect">
            <a:avLst/>
          </a:prstGeom>
          <a:noFill/>
        </p:spPr>
        <p:txBody>
          <a:bodyPr wrap="square" rtlCol="0">
            <a:spAutoFit/>
          </a:bodyPr>
          <a:lstStyle/>
          <a:p>
            <a:r>
              <a:rPr lang="es-CO" sz="1176" dirty="0">
                <a:latin typeface="Helvetica" panose="020B0604020202020204" pitchFamily="34" charset="0"/>
              </a:rPr>
              <a:t>Si</a:t>
            </a:r>
            <a:endParaRPr lang="es-CO" sz="1029" dirty="0">
              <a:latin typeface="Helvetica" panose="020B0604020202020204" pitchFamily="34" charset="0"/>
            </a:endParaRPr>
          </a:p>
        </p:txBody>
      </p:sp>
      <p:sp>
        <p:nvSpPr>
          <p:cNvPr id="58" name="Rectángulo redondeado 75"/>
          <p:cNvSpPr/>
          <p:nvPr/>
        </p:nvSpPr>
        <p:spPr>
          <a:xfrm>
            <a:off x="12971562" y="4860980"/>
            <a:ext cx="2123409" cy="427166"/>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s-CO" sz="1471" dirty="0">
                <a:latin typeface="Helvetica" panose="020B0604020202020204" pitchFamily="34" charset="0"/>
              </a:rPr>
              <a:t>Cuenta Residual</a:t>
            </a:r>
          </a:p>
        </p:txBody>
      </p:sp>
      <p:sp>
        <p:nvSpPr>
          <p:cNvPr id="59" name="Diagrama de flujo: decisión 58"/>
          <p:cNvSpPr/>
          <p:nvPr/>
        </p:nvSpPr>
        <p:spPr>
          <a:xfrm>
            <a:off x="7971996" y="4770878"/>
            <a:ext cx="2773482" cy="656762"/>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Asignación</a:t>
            </a:r>
          </a:p>
        </p:txBody>
      </p:sp>
      <p:sp>
        <p:nvSpPr>
          <p:cNvPr id="60" name="CuadroTexto 59"/>
          <p:cNvSpPr txBox="1"/>
          <p:nvPr/>
        </p:nvSpPr>
        <p:spPr>
          <a:xfrm>
            <a:off x="9945909" y="3495262"/>
            <a:ext cx="704986" cy="273280"/>
          </a:xfrm>
          <a:prstGeom prst="rect">
            <a:avLst/>
          </a:prstGeom>
          <a:noFill/>
        </p:spPr>
        <p:txBody>
          <a:bodyPr wrap="square" rtlCol="0">
            <a:spAutoFit/>
          </a:bodyPr>
          <a:lstStyle/>
          <a:p>
            <a:r>
              <a:rPr lang="es-CO" sz="1176" dirty="0">
                <a:latin typeface="Helvetica" panose="020B0604020202020204" pitchFamily="34" charset="0"/>
              </a:rPr>
              <a:t>No</a:t>
            </a:r>
          </a:p>
        </p:txBody>
      </p:sp>
      <p:sp>
        <p:nvSpPr>
          <p:cNvPr id="61" name="CuadroTexto 60"/>
          <p:cNvSpPr txBox="1"/>
          <p:nvPr/>
        </p:nvSpPr>
        <p:spPr>
          <a:xfrm>
            <a:off x="5891974" y="2456703"/>
            <a:ext cx="66236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t>BVC</a:t>
            </a:r>
          </a:p>
        </p:txBody>
      </p:sp>
      <p:cxnSp>
        <p:nvCxnSpPr>
          <p:cNvPr id="72" name="Conector angular 85"/>
          <p:cNvCxnSpPr>
            <a:stCxn id="84" idx="3"/>
            <a:endCxn id="51" idx="0"/>
          </p:cNvCxnSpPr>
          <p:nvPr/>
        </p:nvCxnSpPr>
        <p:spPr>
          <a:xfrm>
            <a:off x="12784381" y="3819941"/>
            <a:ext cx="1055327" cy="190396"/>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4" name="CuadroTexto 73"/>
          <p:cNvSpPr txBox="1"/>
          <p:nvPr/>
        </p:nvSpPr>
        <p:spPr>
          <a:xfrm>
            <a:off x="5143014" y="8003168"/>
            <a:ext cx="11406085" cy="805220"/>
          </a:xfrm>
          <a:prstGeom prst="rect">
            <a:avLst/>
          </a:prstGeom>
          <a:noFill/>
        </p:spPr>
        <p:txBody>
          <a:bodyPr wrap="square" rtlCol="0">
            <a:spAutoFit/>
          </a:bodyPr>
          <a:lstStyle/>
          <a:p>
            <a:pPr marL="252134" indent="-252134" algn="just">
              <a:buFont typeface="Arial" panose="020B0604020202020204" pitchFamily="34" charset="0"/>
              <a:buChar char="•"/>
            </a:pPr>
            <a:r>
              <a:rPr lang="es-CO" altLang="es-CO" sz="1544" dirty="0">
                <a:latin typeface="Helvetica" panose="020B0604020202020204" pitchFamily="34" charset="0"/>
                <a:ea typeface="ＭＳ Ｐゴシック" panose="020B0600070205080204" pitchFamily="34" charset="-128"/>
              </a:rPr>
              <a:t>Todas la operaciones de posición propia deben llegar complementadas por la BVC.</a:t>
            </a:r>
          </a:p>
          <a:p>
            <a:pPr marL="252134" indent="-252134" algn="just">
              <a:buFont typeface="Arial" panose="020B0604020202020204" pitchFamily="34" charset="0"/>
              <a:buChar char="•"/>
            </a:pPr>
            <a:r>
              <a:rPr lang="es-CO" sz="1544" dirty="0">
                <a:latin typeface="Helvetica" panose="020B0604020202020204" pitchFamily="34" charset="0"/>
              </a:rPr>
              <a:t>La complementación debe incluir la información de la cuenta inversionista y la cuenta CUD.</a:t>
            </a:r>
          </a:p>
          <a:p>
            <a:pPr marL="252134" indent="-252134" algn="just">
              <a:buFont typeface="Arial" panose="020B0604020202020204" pitchFamily="34" charset="0"/>
              <a:buChar char="•"/>
            </a:pPr>
            <a:r>
              <a:rPr lang="es-CO" sz="1544" dirty="0">
                <a:latin typeface="Helvetica" panose="020B0604020202020204" pitchFamily="34" charset="0"/>
              </a:rPr>
              <a:t>Las operaciones que al final del día T+1 no estén asignadas, se trasladan a la cuenta Residual.</a:t>
            </a:r>
          </a:p>
        </p:txBody>
      </p:sp>
      <p:cxnSp>
        <p:nvCxnSpPr>
          <p:cNvPr id="76" name="Conector recto de flecha 75"/>
          <p:cNvCxnSpPr>
            <a:stCxn id="45" idx="3"/>
            <a:endCxn id="59" idx="1"/>
          </p:cNvCxnSpPr>
          <p:nvPr/>
        </p:nvCxnSpPr>
        <p:spPr>
          <a:xfrm>
            <a:off x="7436012" y="5098204"/>
            <a:ext cx="535984" cy="1057"/>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7" name="Rectángulo redondeado 33"/>
          <p:cNvSpPr/>
          <p:nvPr/>
        </p:nvSpPr>
        <p:spPr>
          <a:xfrm>
            <a:off x="9868777" y="2950680"/>
            <a:ext cx="3236346" cy="398160"/>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Acepta la Operación</a:t>
            </a:r>
          </a:p>
        </p:txBody>
      </p:sp>
      <p:cxnSp>
        <p:nvCxnSpPr>
          <p:cNvPr id="82" name="Conector recto de flecha 81"/>
          <p:cNvCxnSpPr>
            <a:stCxn id="77" idx="2"/>
            <a:endCxn id="84" idx="0"/>
          </p:cNvCxnSpPr>
          <p:nvPr/>
        </p:nvCxnSpPr>
        <p:spPr>
          <a:xfrm>
            <a:off x="11486948" y="3348840"/>
            <a:ext cx="18" cy="163199"/>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4" name="Diagrama de flujo: decisión 83"/>
          <p:cNvSpPr/>
          <p:nvPr/>
        </p:nvSpPr>
        <p:spPr>
          <a:xfrm>
            <a:off x="10189552" y="3512038"/>
            <a:ext cx="2594831" cy="615806"/>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Posición Propia</a:t>
            </a:r>
          </a:p>
        </p:txBody>
      </p:sp>
      <p:cxnSp>
        <p:nvCxnSpPr>
          <p:cNvPr id="85" name="Conector recto de flecha 84"/>
          <p:cNvCxnSpPr>
            <a:stCxn id="46" idx="2"/>
            <a:endCxn id="59" idx="0"/>
          </p:cNvCxnSpPr>
          <p:nvPr/>
        </p:nvCxnSpPr>
        <p:spPr>
          <a:xfrm flipH="1">
            <a:off x="9358740" y="4416819"/>
            <a:ext cx="3240" cy="354059"/>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88" name="CuadroTexto 87"/>
          <p:cNvSpPr txBox="1"/>
          <p:nvPr/>
        </p:nvSpPr>
        <p:spPr>
          <a:xfrm>
            <a:off x="9031394" y="5377878"/>
            <a:ext cx="491441" cy="273280"/>
          </a:xfrm>
          <a:prstGeom prst="rect">
            <a:avLst/>
          </a:prstGeom>
          <a:noFill/>
        </p:spPr>
        <p:txBody>
          <a:bodyPr wrap="square" rtlCol="0">
            <a:spAutoFit/>
          </a:bodyPr>
          <a:lstStyle/>
          <a:p>
            <a:r>
              <a:rPr lang="es-CO" sz="1176" dirty="0">
                <a:latin typeface="Helvetica" panose="020B0604020202020204" pitchFamily="34" charset="0"/>
              </a:rPr>
              <a:t>Si</a:t>
            </a:r>
            <a:endParaRPr lang="es-CO" sz="1029" dirty="0">
              <a:latin typeface="Helvetica" panose="020B0604020202020204" pitchFamily="34" charset="0"/>
            </a:endParaRPr>
          </a:p>
        </p:txBody>
      </p:sp>
      <p:sp>
        <p:nvSpPr>
          <p:cNvPr id="89" name="CuadroTexto 88"/>
          <p:cNvSpPr txBox="1"/>
          <p:nvPr/>
        </p:nvSpPr>
        <p:spPr>
          <a:xfrm>
            <a:off x="10495114" y="4741967"/>
            <a:ext cx="704986" cy="273280"/>
          </a:xfrm>
          <a:prstGeom prst="rect">
            <a:avLst/>
          </a:prstGeom>
          <a:noFill/>
        </p:spPr>
        <p:txBody>
          <a:bodyPr wrap="square" rtlCol="0">
            <a:spAutoFit/>
          </a:bodyPr>
          <a:lstStyle/>
          <a:p>
            <a:r>
              <a:rPr lang="es-CO" sz="1176" dirty="0">
                <a:latin typeface="Helvetica" panose="020B0604020202020204" pitchFamily="34" charset="0"/>
              </a:rPr>
              <a:t>No</a:t>
            </a:r>
          </a:p>
        </p:txBody>
      </p:sp>
      <p:sp>
        <p:nvSpPr>
          <p:cNvPr id="90" name="Rectángulo redondeado 136"/>
          <p:cNvSpPr/>
          <p:nvPr/>
        </p:nvSpPr>
        <p:spPr>
          <a:xfrm>
            <a:off x="8484235" y="6899984"/>
            <a:ext cx="1767550" cy="39650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r>
              <a:rPr lang="es-CO" sz="1176" dirty="0">
                <a:latin typeface="Helvetica" panose="020B0604020202020204" pitchFamily="34" charset="0"/>
              </a:rPr>
              <a:t>(Tercero)</a:t>
            </a:r>
            <a:endParaRPr lang="es-CO" sz="1471" dirty="0">
              <a:latin typeface="Helvetica" panose="020B0604020202020204" pitchFamily="34" charset="0"/>
            </a:endParaRPr>
          </a:p>
        </p:txBody>
      </p:sp>
      <p:cxnSp>
        <p:nvCxnSpPr>
          <p:cNvPr id="91" name="Conector angular 193"/>
          <p:cNvCxnSpPr>
            <a:stCxn id="84" idx="1"/>
            <a:endCxn id="46" idx="0"/>
          </p:cNvCxnSpPr>
          <p:nvPr/>
        </p:nvCxnSpPr>
        <p:spPr>
          <a:xfrm rot="10800000" flipV="1">
            <a:off x="9361977" y="3819941"/>
            <a:ext cx="827572" cy="185702"/>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92" name="Rectángulo redondeado 249"/>
          <p:cNvSpPr/>
          <p:nvPr/>
        </p:nvSpPr>
        <p:spPr>
          <a:xfrm>
            <a:off x="10708033" y="6899985"/>
            <a:ext cx="1767550" cy="39650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Traspaso</a:t>
            </a:r>
          </a:p>
        </p:txBody>
      </p:sp>
      <p:sp>
        <p:nvSpPr>
          <p:cNvPr id="95" name="Rectángulo redondeado 47"/>
          <p:cNvSpPr/>
          <p:nvPr/>
        </p:nvSpPr>
        <p:spPr>
          <a:xfrm>
            <a:off x="12884022" y="6885549"/>
            <a:ext cx="1911375" cy="41094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r>
              <a:rPr lang="es-CO" sz="1176" dirty="0">
                <a:latin typeface="Helvetica" panose="020B0604020202020204" pitchFamily="34" charset="0"/>
              </a:rPr>
              <a:t>(Tercero)</a:t>
            </a:r>
            <a:endParaRPr lang="es-CO" sz="1471" dirty="0">
              <a:latin typeface="Helvetica" panose="020B0604020202020204" pitchFamily="34" charset="0"/>
            </a:endParaRPr>
          </a:p>
        </p:txBody>
      </p:sp>
      <p:cxnSp>
        <p:nvCxnSpPr>
          <p:cNvPr id="96" name="Conector recto de flecha 95"/>
          <p:cNvCxnSpPr>
            <a:stCxn id="59" idx="2"/>
            <a:endCxn id="101" idx="0"/>
          </p:cNvCxnSpPr>
          <p:nvPr/>
        </p:nvCxnSpPr>
        <p:spPr>
          <a:xfrm>
            <a:off x="9358738" y="5427640"/>
            <a:ext cx="3240" cy="338635"/>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7" name="Conector recto de flecha 96"/>
          <p:cNvCxnSpPr>
            <a:stCxn id="90" idx="3"/>
            <a:endCxn id="92" idx="1"/>
          </p:cNvCxnSpPr>
          <p:nvPr/>
        </p:nvCxnSpPr>
        <p:spPr>
          <a:xfrm>
            <a:off x="10251784" y="7098239"/>
            <a:ext cx="456248" cy="1"/>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8" name="Conector recto de flecha 97"/>
          <p:cNvCxnSpPr>
            <a:stCxn id="92" idx="3"/>
            <a:endCxn id="95" idx="1"/>
          </p:cNvCxnSpPr>
          <p:nvPr/>
        </p:nvCxnSpPr>
        <p:spPr>
          <a:xfrm flipV="1">
            <a:off x="12475583" y="7091021"/>
            <a:ext cx="408439" cy="7219"/>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9" name="Conector recto de flecha 98"/>
          <p:cNvCxnSpPr>
            <a:stCxn id="59" idx="3"/>
            <a:endCxn id="58" idx="1"/>
          </p:cNvCxnSpPr>
          <p:nvPr/>
        </p:nvCxnSpPr>
        <p:spPr>
          <a:xfrm flipV="1">
            <a:off x="10745478" y="5074564"/>
            <a:ext cx="2226082" cy="2469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00" name="Conector recto de flecha 99"/>
          <p:cNvCxnSpPr/>
          <p:nvPr/>
        </p:nvCxnSpPr>
        <p:spPr>
          <a:xfrm>
            <a:off x="7481174" y="7090052"/>
            <a:ext cx="1014864" cy="3085"/>
          </a:xfrm>
          <a:prstGeom prst="straightConnector1">
            <a:avLst/>
          </a:prstGeom>
          <a:ln>
            <a:solidFill>
              <a:schemeClr val="tx2">
                <a:lumMod val="50000"/>
              </a:schemeClr>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01" name="Diagrama de flujo: decisión 100"/>
          <p:cNvSpPr/>
          <p:nvPr/>
        </p:nvSpPr>
        <p:spPr>
          <a:xfrm>
            <a:off x="7975236" y="5766275"/>
            <a:ext cx="2773482" cy="656762"/>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Liquida Custodio</a:t>
            </a:r>
          </a:p>
        </p:txBody>
      </p:sp>
      <p:cxnSp>
        <p:nvCxnSpPr>
          <p:cNvPr id="102" name="Conector recto de flecha 101"/>
          <p:cNvCxnSpPr>
            <a:stCxn id="101" idx="3"/>
            <a:endCxn id="104" idx="1"/>
          </p:cNvCxnSpPr>
          <p:nvPr/>
        </p:nvCxnSpPr>
        <p:spPr>
          <a:xfrm>
            <a:off x="10748719" y="6094657"/>
            <a:ext cx="2222843" cy="90"/>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3" name="CuadroTexto 102"/>
          <p:cNvSpPr txBox="1"/>
          <p:nvPr/>
        </p:nvSpPr>
        <p:spPr>
          <a:xfrm>
            <a:off x="10582231" y="5694711"/>
            <a:ext cx="2301790" cy="273280"/>
          </a:xfrm>
          <a:prstGeom prst="rect">
            <a:avLst/>
          </a:prstGeom>
          <a:noFill/>
        </p:spPr>
        <p:txBody>
          <a:bodyPr wrap="square" rtlCol="0">
            <a:spAutoFit/>
          </a:bodyPr>
          <a:lstStyle/>
          <a:p>
            <a:r>
              <a:rPr lang="es-CO" sz="1176" dirty="0">
                <a:latin typeface="Helvetica" panose="020B0604020202020204" pitchFamily="34" charset="0"/>
              </a:rPr>
              <a:t>Si = Marca </a:t>
            </a:r>
            <a:r>
              <a:rPr lang="es-CO" sz="1176" dirty="0" err="1">
                <a:latin typeface="Helvetica" panose="020B0604020202020204" pitchFamily="34" charset="0"/>
              </a:rPr>
              <a:t>Liq</a:t>
            </a:r>
            <a:r>
              <a:rPr lang="es-CO" sz="1176" dirty="0">
                <a:latin typeface="Helvetica" panose="020B0604020202020204" pitchFamily="34" charset="0"/>
              </a:rPr>
              <a:t> Custodio</a:t>
            </a:r>
            <a:endParaRPr lang="es-CO" sz="1029" dirty="0">
              <a:latin typeface="Helvetica" panose="020B0604020202020204" pitchFamily="34" charset="0"/>
            </a:endParaRPr>
          </a:p>
        </p:txBody>
      </p:sp>
      <p:sp>
        <p:nvSpPr>
          <p:cNvPr id="104" name="Rectángulo redondeado 47"/>
          <p:cNvSpPr/>
          <p:nvPr/>
        </p:nvSpPr>
        <p:spPr>
          <a:xfrm>
            <a:off x="12971562" y="5861098"/>
            <a:ext cx="2123409" cy="467296"/>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s-CO" sz="1471" dirty="0">
                <a:latin typeface="Helvetica" panose="020B0604020202020204" pitchFamily="34" charset="0"/>
              </a:rPr>
              <a:t>Cuenta </a:t>
            </a:r>
          </a:p>
          <a:p>
            <a:pPr algn="ctr"/>
            <a:r>
              <a:rPr lang="es-CO" sz="1176" dirty="0">
                <a:latin typeface="Helvetica" panose="020B0604020202020204" pitchFamily="34" charset="0"/>
              </a:rPr>
              <a:t>(Tercero  Marca Custodio)</a:t>
            </a:r>
            <a:endParaRPr lang="es-CO" sz="1471" dirty="0">
              <a:latin typeface="Helvetica" panose="020B0604020202020204" pitchFamily="34" charset="0"/>
            </a:endParaRPr>
          </a:p>
        </p:txBody>
      </p:sp>
      <p:cxnSp>
        <p:nvCxnSpPr>
          <p:cNvPr id="105" name="Conector recto de flecha 104"/>
          <p:cNvCxnSpPr>
            <a:stCxn id="101" idx="2"/>
            <a:endCxn id="90" idx="0"/>
          </p:cNvCxnSpPr>
          <p:nvPr/>
        </p:nvCxnSpPr>
        <p:spPr>
          <a:xfrm>
            <a:off x="9361977" y="6423037"/>
            <a:ext cx="6032" cy="47694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6" name="CuadroTexto 105"/>
          <p:cNvSpPr txBox="1"/>
          <p:nvPr/>
        </p:nvSpPr>
        <p:spPr>
          <a:xfrm>
            <a:off x="9361977" y="6377022"/>
            <a:ext cx="704986" cy="273280"/>
          </a:xfrm>
          <a:prstGeom prst="rect">
            <a:avLst/>
          </a:prstGeom>
          <a:noFill/>
        </p:spPr>
        <p:txBody>
          <a:bodyPr wrap="square" rtlCol="0">
            <a:spAutoFit/>
          </a:bodyPr>
          <a:lstStyle/>
          <a:p>
            <a:r>
              <a:rPr lang="es-CO" sz="1176" dirty="0">
                <a:latin typeface="Helvetica" panose="020B0604020202020204" pitchFamily="34" charset="0"/>
              </a:rPr>
              <a:t>No</a:t>
            </a:r>
          </a:p>
        </p:txBody>
      </p:sp>
      <p:sp>
        <p:nvSpPr>
          <p:cNvPr id="47" name="CuadroTexto 46"/>
          <p:cNvSpPr txBox="1"/>
          <p:nvPr/>
        </p:nvSpPr>
        <p:spPr>
          <a:xfrm>
            <a:off x="10519684" y="4568181"/>
            <a:ext cx="2408106" cy="454227"/>
          </a:xfrm>
          <a:prstGeom prst="rect">
            <a:avLst/>
          </a:prstGeom>
          <a:noFill/>
        </p:spPr>
        <p:txBody>
          <a:bodyPr wrap="square" rtlCol="0">
            <a:spAutoFit/>
          </a:bodyPr>
          <a:lstStyle/>
          <a:p>
            <a:pPr algn="ctr"/>
            <a:r>
              <a:rPr lang="es-CO" sz="1176" dirty="0">
                <a:solidFill>
                  <a:schemeClr val="accent1">
                    <a:lumMod val="50000"/>
                  </a:schemeClr>
                </a:solidFill>
                <a:latin typeface="Helvetica" panose="020B0604020202020204" pitchFamily="34" charset="0"/>
              </a:rPr>
              <a:t>Cierre del Día Previo a la Liquidación</a:t>
            </a:r>
          </a:p>
        </p:txBody>
      </p:sp>
      <p:sp>
        <p:nvSpPr>
          <p:cNvPr id="49" name="CuadroTexto 48"/>
          <p:cNvSpPr txBox="1"/>
          <p:nvPr/>
        </p:nvSpPr>
        <p:spPr>
          <a:xfrm>
            <a:off x="15119125" y="4100370"/>
            <a:ext cx="2408106" cy="250710"/>
          </a:xfrm>
          <a:prstGeom prst="rect">
            <a:avLst/>
          </a:prstGeom>
          <a:noFill/>
        </p:spPr>
        <p:txBody>
          <a:bodyPr wrap="square" rtlCol="0">
            <a:spAutoFit/>
          </a:bodyPr>
          <a:lstStyle/>
          <a:p>
            <a:pPr algn="ctr"/>
            <a:r>
              <a:rPr lang="es-CO" sz="1029" dirty="0">
                <a:solidFill>
                  <a:schemeClr val="accent1">
                    <a:lumMod val="50000"/>
                  </a:schemeClr>
                </a:solidFill>
                <a:latin typeface="Helvetica" panose="020B0604020202020204" pitchFamily="34" charset="0"/>
              </a:rPr>
              <a:t>1er Ciclo</a:t>
            </a:r>
          </a:p>
        </p:txBody>
      </p:sp>
      <p:sp>
        <p:nvSpPr>
          <p:cNvPr id="50" name="CuadroTexto 49"/>
          <p:cNvSpPr txBox="1"/>
          <p:nvPr/>
        </p:nvSpPr>
        <p:spPr>
          <a:xfrm>
            <a:off x="15156846" y="6942951"/>
            <a:ext cx="2408106" cy="250710"/>
          </a:xfrm>
          <a:prstGeom prst="rect">
            <a:avLst/>
          </a:prstGeom>
          <a:noFill/>
        </p:spPr>
        <p:txBody>
          <a:bodyPr wrap="square" rtlCol="0">
            <a:spAutoFit/>
          </a:bodyPr>
          <a:lstStyle/>
          <a:p>
            <a:pPr algn="ctr"/>
            <a:r>
              <a:rPr lang="es-CO" sz="1029" dirty="0">
                <a:solidFill>
                  <a:schemeClr val="accent1">
                    <a:lumMod val="50000"/>
                  </a:schemeClr>
                </a:solidFill>
                <a:latin typeface="Helvetica" panose="020B0604020202020204" pitchFamily="34" charset="0"/>
              </a:rPr>
              <a:t>1er Ciclo</a:t>
            </a:r>
          </a:p>
        </p:txBody>
      </p:sp>
      <p:sp>
        <p:nvSpPr>
          <p:cNvPr id="55" name="CuadroTexto 54"/>
          <p:cNvSpPr txBox="1"/>
          <p:nvPr/>
        </p:nvSpPr>
        <p:spPr>
          <a:xfrm>
            <a:off x="15194404" y="5963677"/>
            <a:ext cx="2408106" cy="250710"/>
          </a:xfrm>
          <a:prstGeom prst="rect">
            <a:avLst/>
          </a:prstGeom>
          <a:noFill/>
        </p:spPr>
        <p:txBody>
          <a:bodyPr wrap="square" rtlCol="0">
            <a:spAutoFit/>
          </a:bodyPr>
          <a:lstStyle/>
          <a:p>
            <a:pPr algn="ctr"/>
            <a:r>
              <a:rPr lang="es-CO" sz="1029" dirty="0">
                <a:solidFill>
                  <a:schemeClr val="accent1">
                    <a:lumMod val="50000"/>
                  </a:schemeClr>
                </a:solidFill>
                <a:latin typeface="Helvetica" panose="020B0604020202020204" pitchFamily="34" charset="0"/>
              </a:rPr>
              <a:t>2do Ciclo</a:t>
            </a:r>
          </a:p>
        </p:txBody>
      </p:sp>
      <p:sp>
        <p:nvSpPr>
          <p:cNvPr id="56" name="CuadroTexto 55"/>
          <p:cNvSpPr txBox="1"/>
          <p:nvPr/>
        </p:nvSpPr>
        <p:spPr>
          <a:xfrm>
            <a:off x="15188195" y="4930969"/>
            <a:ext cx="2408106" cy="250710"/>
          </a:xfrm>
          <a:prstGeom prst="rect">
            <a:avLst/>
          </a:prstGeom>
          <a:noFill/>
        </p:spPr>
        <p:txBody>
          <a:bodyPr wrap="square" rtlCol="0">
            <a:spAutoFit/>
          </a:bodyPr>
          <a:lstStyle/>
          <a:p>
            <a:pPr algn="ctr"/>
            <a:r>
              <a:rPr lang="es-CO" sz="1029" dirty="0">
                <a:solidFill>
                  <a:schemeClr val="accent1">
                    <a:lumMod val="50000"/>
                  </a:schemeClr>
                </a:solidFill>
                <a:latin typeface="Helvetica" panose="020B0604020202020204" pitchFamily="34" charset="0"/>
              </a:rPr>
              <a:t>2do Ciclo</a:t>
            </a:r>
          </a:p>
        </p:txBody>
      </p:sp>
      <p:cxnSp>
        <p:nvCxnSpPr>
          <p:cNvPr id="57" name="Conector recto de flecha 56"/>
          <p:cNvCxnSpPr/>
          <p:nvPr/>
        </p:nvCxnSpPr>
        <p:spPr>
          <a:xfrm>
            <a:off x="14895036" y="4232197"/>
            <a:ext cx="1014864" cy="3085"/>
          </a:xfrm>
          <a:prstGeom prst="straightConnector1">
            <a:avLst/>
          </a:prstGeom>
          <a:ln>
            <a:solidFill>
              <a:schemeClr val="tx2">
                <a:lumMod val="20000"/>
                <a:lumOff val="80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62" name="Conector recto de flecha 61"/>
          <p:cNvCxnSpPr/>
          <p:nvPr/>
        </p:nvCxnSpPr>
        <p:spPr>
          <a:xfrm>
            <a:off x="14882938" y="7086966"/>
            <a:ext cx="1014864" cy="3085"/>
          </a:xfrm>
          <a:prstGeom prst="straightConnector1">
            <a:avLst/>
          </a:prstGeom>
          <a:ln>
            <a:solidFill>
              <a:schemeClr val="tx2">
                <a:lumMod val="20000"/>
                <a:lumOff val="80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63" name="Conector recto de flecha 62"/>
          <p:cNvCxnSpPr>
            <a:stCxn id="55" idx="1"/>
          </p:cNvCxnSpPr>
          <p:nvPr/>
        </p:nvCxnSpPr>
        <p:spPr>
          <a:xfrm>
            <a:off x="15194404" y="6089032"/>
            <a:ext cx="802830" cy="32477"/>
          </a:xfrm>
          <a:prstGeom prst="straightConnector1">
            <a:avLst/>
          </a:prstGeom>
          <a:ln>
            <a:solidFill>
              <a:schemeClr val="tx2">
                <a:lumMod val="20000"/>
                <a:lumOff val="80000"/>
              </a:schemeClr>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64" name="Conector recto de flecha 63"/>
          <p:cNvCxnSpPr/>
          <p:nvPr/>
        </p:nvCxnSpPr>
        <p:spPr>
          <a:xfrm>
            <a:off x="15088386" y="5074563"/>
            <a:ext cx="821513" cy="12347"/>
          </a:xfrm>
          <a:prstGeom prst="straightConnector1">
            <a:avLst/>
          </a:prstGeom>
          <a:ln>
            <a:solidFill>
              <a:schemeClr val="tx2">
                <a:lumMod val="20000"/>
                <a:lumOff val="80000"/>
              </a:schemeClr>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65" name="Título 6">
            <a:extLst>
              <a:ext uri="{FF2B5EF4-FFF2-40B4-BE49-F238E27FC236}">
                <a16:creationId xmlns:a16="http://schemas.microsoft.com/office/drawing/2014/main" xmlns="" id="{7FB11F49-9B3C-4D3D-BBF2-4B5331EE4432}"/>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15275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7" name="Conector recto 86"/>
          <p:cNvCxnSpPr/>
          <p:nvPr/>
        </p:nvCxnSpPr>
        <p:spPr>
          <a:xfrm>
            <a:off x="4697277" y="9007448"/>
            <a:ext cx="11257270" cy="35452"/>
          </a:xfrm>
          <a:prstGeom prst="line">
            <a:avLst/>
          </a:prstGeom>
          <a:ln w="9525" cap="flat" cmpd="sng" algn="ctr">
            <a:solidFill>
              <a:schemeClr val="accent1">
                <a:lumMod val="20000"/>
                <a:lumOff val="8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2" name="Marcador de contenido 6"/>
          <p:cNvSpPr>
            <a:spLocks noGrp="1"/>
          </p:cNvSpPr>
          <p:nvPr>
            <p:ph idx="1"/>
          </p:nvPr>
        </p:nvSpPr>
        <p:spPr>
          <a:xfrm>
            <a:off x="4396492" y="1658724"/>
            <a:ext cx="8338728" cy="625528"/>
          </a:xfrm>
        </p:spPr>
        <p:txBody>
          <a:bodyPr vert="horz" lIns="91440" tIns="45720" rIns="91440" bIns="45720" rtlCol="0">
            <a:noAutofit/>
          </a:bodyPr>
          <a:lstStyle/>
          <a:p>
            <a:pPr marL="0" indent="0">
              <a:buNone/>
            </a:pPr>
            <a:r>
              <a:rPr lang="es-CO" sz="2800" b="1" dirty="0">
                <a:solidFill>
                  <a:schemeClr val="tx2"/>
                </a:solidFill>
                <a:latin typeface="Helvetica"/>
                <a:cs typeface="+mj-cs"/>
              </a:rPr>
              <a:t>Gestión de Operaciones</a:t>
            </a:r>
          </a:p>
        </p:txBody>
      </p:sp>
      <p:sp>
        <p:nvSpPr>
          <p:cNvPr id="43" name="Rectángulo 42"/>
          <p:cNvSpPr/>
          <p:nvPr/>
        </p:nvSpPr>
        <p:spPr>
          <a:xfrm>
            <a:off x="6339891" y="2606882"/>
            <a:ext cx="2853025" cy="5726765"/>
          </a:xfrm>
          <a:prstGeom prst="rect">
            <a:avLst/>
          </a:prstGeom>
          <a:noFill/>
          <a:ln w="12700">
            <a:solidFill>
              <a:schemeClr val="accent1">
                <a:lumMod val="60000"/>
                <a:lumOff val="40000"/>
              </a:schemeClr>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4" name="Rectángulo 43"/>
          <p:cNvSpPr/>
          <p:nvPr/>
        </p:nvSpPr>
        <p:spPr>
          <a:xfrm>
            <a:off x="9280455" y="2606884"/>
            <a:ext cx="8042626" cy="5726763"/>
          </a:xfrm>
          <a:prstGeom prst="rect">
            <a:avLst/>
          </a:prstGeom>
          <a:noFill/>
          <a:ln w="12700">
            <a:solidFill>
              <a:srgbClr val="FF0000"/>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sz="4706" dirty="0"/>
          </a:p>
        </p:txBody>
      </p:sp>
      <p:sp>
        <p:nvSpPr>
          <p:cNvPr id="45" name="Rectángulo redondeado 65"/>
          <p:cNvSpPr/>
          <p:nvPr/>
        </p:nvSpPr>
        <p:spPr>
          <a:xfrm>
            <a:off x="6551099" y="6516577"/>
            <a:ext cx="2413627" cy="395636"/>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Admisión Custodio</a:t>
            </a:r>
          </a:p>
        </p:txBody>
      </p:sp>
      <p:sp>
        <p:nvSpPr>
          <p:cNvPr id="52" name="Rectángulo redondeado 68"/>
          <p:cNvSpPr/>
          <p:nvPr/>
        </p:nvSpPr>
        <p:spPr>
          <a:xfrm>
            <a:off x="6551099" y="4256346"/>
            <a:ext cx="2413627" cy="390708"/>
          </a:xfrm>
          <a:prstGeom prst="roundRect">
            <a:avLst/>
          </a:prstGeom>
          <a:solidFill>
            <a:schemeClr val="accent1">
              <a:lumMod val="75000"/>
            </a:schemeClr>
          </a:solidFill>
          <a:ln>
            <a:solidFill>
              <a:schemeClr val="accent1">
                <a:lumMod val="7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Recomplementación</a:t>
            </a:r>
          </a:p>
        </p:txBody>
      </p:sp>
      <p:sp>
        <p:nvSpPr>
          <p:cNvPr id="53" name="CuadroTexto 52"/>
          <p:cNvSpPr txBox="1"/>
          <p:nvPr/>
        </p:nvSpPr>
        <p:spPr>
          <a:xfrm>
            <a:off x="12546672" y="2647553"/>
            <a:ext cx="83869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rgbClr val="FF0000"/>
                </a:solidFill>
                <a:latin typeface="Helvetica" panose="020B0604020202020204" pitchFamily="34" charset="0"/>
              </a:defRPr>
            </a:lvl1pPr>
          </a:lstStyle>
          <a:p>
            <a:r>
              <a:rPr lang="es-CO" sz="1765" dirty="0"/>
              <a:t>CRCC</a:t>
            </a:r>
          </a:p>
        </p:txBody>
      </p:sp>
      <p:sp>
        <p:nvSpPr>
          <p:cNvPr id="58" name="Rectángulo redondeado 75"/>
          <p:cNvSpPr/>
          <p:nvPr/>
        </p:nvSpPr>
        <p:spPr>
          <a:xfrm>
            <a:off x="10280120" y="3322943"/>
            <a:ext cx="2232934" cy="427166"/>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s-CO" sz="1471" dirty="0">
                <a:latin typeface="Helvetica" panose="020B0604020202020204" pitchFamily="34" charset="0"/>
              </a:rPr>
              <a:t>Cuenta Residual</a:t>
            </a:r>
          </a:p>
        </p:txBody>
      </p:sp>
      <p:sp>
        <p:nvSpPr>
          <p:cNvPr id="59" name="Diagrama de flujo: decisión 58"/>
          <p:cNvSpPr/>
          <p:nvPr/>
        </p:nvSpPr>
        <p:spPr>
          <a:xfrm>
            <a:off x="10001046" y="4131394"/>
            <a:ext cx="2773482" cy="656762"/>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Recibe Asignación</a:t>
            </a:r>
          </a:p>
        </p:txBody>
      </p:sp>
      <p:sp>
        <p:nvSpPr>
          <p:cNvPr id="61" name="CuadroTexto 60"/>
          <p:cNvSpPr txBox="1"/>
          <p:nvPr/>
        </p:nvSpPr>
        <p:spPr>
          <a:xfrm>
            <a:off x="7436294" y="2639583"/>
            <a:ext cx="662361" cy="363946"/>
          </a:xfrm>
          <a:prstGeom prst="rect">
            <a:avLst/>
          </a:prstGeom>
          <a:noFill/>
          <a:effectLst>
            <a:outerShdw blurRad="50800" dist="38100" dir="2700000" algn="tl" rotWithShape="0">
              <a:prstClr val="black">
                <a:alpha val="40000"/>
              </a:prstClr>
            </a:outerShdw>
          </a:effectLst>
        </p:spPr>
        <p:txBody>
          <a:bodyPr wrap="none" rtlCol="0">
            <a:spAutoFit/>
          </a:bodyPr>
          <a:lstStyle>
            <a:defPPr>
              <a:defRPr lang="es-CO"/>
            </a:defPPr>
            <a:lvl1pPr>
              <a:defRPr sz="1200" b="1">
                <a:solidFill>
                  <a:schemeClr val="accent1">
                    <a:lumMod val="75000"/>
                  </a:schemeClr>
                </a:solidFill>
                <a:latin typeface="Helvetica" panose="020B0604020202020204" pitchFamily="34" charset="0"/>
              </a:defRPr>
            </a:lvl1pPr>
          </a:lstStyle>
          <a:p>
            <a:r>
              <a:rPr lang="es-CO" sz="1765" dirty="0"/>
              <a:t>BVC</a:t>
            </a:r>
          </a:p>
        </p:txBody>
      </p:sp>
      <p:sp>
        <p:nvSpPr>
          <p:cNvPr id="62" name="CuadroTexto 61"/>
          <p:cNvSpPr txBox="1"/>
          <p:nvPr/>
        </p:nvSpPr>
        <p:spPr>
          <a:xfrm>
            <a:off x="4215157" y="2624918"/>
            <a:ext cx="2012089" cy="409215"/>
          </a:xfrm>
          <a:prstGeom prst="rect">
            <a:avLst/>
          </a:prstGeom>
          <a:noFill/>
        </p:spPr>
        <p:txBody>
          <a:bodyPr wrap="none" rtlCol="0">
            <a:spAutoFit/>
          </a:bodyPr>
          <a:lstStyle/>
          <a:p>
            <a:r>
              <a:rPr lang="es-CO" sz="2059" dirty="0">
                <a:solidFill>
                  <a:schemeClr val="accent1">
                    <a:lumMod val="50000"/>
                  </a:schemeClr>
                </a:solidFill>
                <a:latin typeface="Helvetica" panose="020B0604020202020204" pitchFamily="34" charset="0"/>
              </a:rPr>
              <a:t>Día Liquidación</a:t>
            </a:r>
          </a:p>
        </p:txBody>
      </p:sp>
      <p:sp>
        <p:nvSpPr>
          <p:cNvPr id="88" name="CuadroTexto 87"/>
          <p:cNvSpPr txBox="1"/>
          <p:nvPr/>
        </p:nvSpPr>
        <p:spPr>
          <a:xfrm>
            <a:off x="11387788" y="4805121"/>
            <a:ext cx="491441" cy="273280"/>
          </a:xfrm>
          <a:prstGeom prst="rect">
            <a:avLst/>
          </a:prstGeom>
          <a:noFill/>
        </p:spPr>
        <p:txBody>
          <a:bodyPr wrap="square" rtlCol="0">
            <a:spAutoFit/>
          </a:bodyPr>
          <a:lstStyle/>
          <a:p>
            <a:r>
              <a:rPr lang="es-CO" sz="1176" dirty="0">
                <a:latin typeface="Helvetica" panose="020B0604020202020204" pitchFamily="34" charset="0"/>
              </a:rPr>
              <a:t>Si</a:t>
            </a:r>
            <a:endParaRPr lang="es-CO" sz="1029" dirty="0">
              <a:latin typeface="Helvetica" panose="020B0604020202020204" pitchFamily="34" charset="0"/>
            </a:endParaRPr>
          </a:p>
        </p:txBody>
      </p:sp>
      <p:sp>
        <p:nvSpPr>
          <p:cNvPr id="89" name="CuadroTexto 88"/>
          <p:cNvSpPr txBox="1"/>
          <p:nvPr/>
        </p:nvSpPr>
        <p:spPr>
          <a:xfrm>
            <a:off x="12385271" y="4076150"/>
            <a:ext cx="704986" cy="273280"/>
          </a:xfrm>
          <a:prstGeom prst="rect">
            <a:avLst/>
          </a:prstGeom>
          <a:noFill/>
        </p:spPr>
        <p:txBody>
          <a:bodyPr wrap="square" rtlCol="0">
            <a:spAutoFit/>
          </a:bodyPr>
          <a:lstStyle/>
          <a:p>
            <a:r>
              <a:rPr lang="es-CO" sz="1176" dirty="0">
                <a:latin typeface="Helvetica" panose="020B0604020202020204" pitchFamily="34" charset="0"/>
              </a:rPr>
              <a:t>No</a:t>
            </a:r>
          </a:p>
        </p:txBody>
      </p:sp>
      <p:sp>
        <p:nvSpPr>
          <p:cNvPr id="90" name="Rectángulo redondeado 136"/>
          <p:cNvSpPr/>
          <p:nvPr/>
        </p:nvSpPr>
        <p:spPr>
          <a:xfrm>
            <a:off x="13806069" y="6484921"/>
            <a:ext cx="1811086" cy="48646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r>
              <a:rPr lang="es-CO" sz="1176" dirty="0">
                <a:latin typeface="Helvetica" panose="020B0604020202020204" pitchFamily="34" charset="0"/>
              </a:rPr>
              <a:t>(Tercero </a:t>
            </a:r>
            <a:r>
              <a:rPr lang="es-CO" sz="1176" dirty="0" err="1">
                <a:latin typeface="Helvetica" panose="020B0604020202020204" pitchFamily="34" charset="0"/>
              </a:rPr>
              <a:t>Liq</a:t>
            </a:r>
            <a:r>
              <a:rPr lang="es-CO" sz="1176" dirty="0">
                <a:latin typeface="Helvetica" panose="020B0604020202020204" pitchFamily="34" charset="0"/>
              </a:rPr>
              <a:t> Miembro) </a:t>
            </a:r>
            <a:endParaRPr lang="es-CO" sz="1471" dirty="0">
              <a:latin typeface="Helvetica" panose="020B0604020202020204" pitchFamily="34" charset="0"/>
            </a:endParaRPr>
          </a:p>
        </p:txBody>
      </p:sp>
      <p:sp>
        <p:nvSpPr>
          <p:cNvPr id="92" name="Rectángulo redondeado 249"/>
          <p:cNvSpPr/>
          <p:nvPr/>
        </p:nvSpPr>
        <p:spPr>
          <a:xfrm>
            <a:off x="10732923" y="7487573"/>
            <a:ext cx="1767550" cy="396508"/>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Traspaso</a:t>
            </a:r>
          </a:p>
        </p:txBody>
      </p:sp>
      <p:sp>
        <p:nvSpPr>
          <p:cNvPr id="95" name="Rectángulo redondeado 47"/>
          <p:cNvSpPr/>
          <p:nvPr/>
        </p:nvSpPr>
        <p:spPr>
          <a:xfrm>
            <a:off x="13755926" y="4914231"/>
            <a:ext cx="1911375" cy="410942"/>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r>
              <a:rPr lang="es-CO" sz="1176" dirty="0">
                <a:latin typeface="Helvetica" panose="020B0604020202020204" pitchFamily="34" charset="0"/>
              </a:rPr>
              <a:t>(Tercero)</a:t>
            </a:r>
            <a:endParaRPr lang="es-CO" sz="1471" dirty="0">
              <a:latin typeface="Helvetica" panose="020B0604020202020204" pitchFamily="34" charset="0"/>
            </a:endParaRPr>
          </a:p>
        </p:txBody>
      </p:sp>
      <p:cxnSp>
        <p:nvCxnSpPr>
          <p:cNvPr id="96" name="Conector recto de flecha 95"/>
          <p:cNvCxnSpPr>
            <a:stCxn id="58" idx="2"/>
            <a:endCxn id="59" idx="0"/>
          </p:cNvCxnSpPr>
          <p:nvPr/>
        </p:nvCxnSpPr>
        <p:spPr>
          <a:xfrm flipH="1">
            <a:off x="11387787" y="3750108"/>
            <a:ext cx="8800" cy="38128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97" name="Conector recto de flecha 96"/>
          <p:cNvCxnSpPr>
            <a:stCxn id="45" idx="3"/>
            <a:endCxn id="101" idx="1"/>
          </p:cNvCxnSpPr>
          <p:nvPr/>
        </p:nvCxnSpPr>
        <p:spPr>
          <a:xfrm>
            <a:off x="8964726" y="6714395"/>
            <a:ext cx="1164074" cy="262"/>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1" name="Diagrama de flujo: decisión 100"/>
          <p:cNvSpPr/>
          <p:nvPr/>
        </p:nvSpPr>
        <p:spPr>
          <a:xfrm>
            <a:off x="10128799" y="6386276"/>
            <a:ext cx="2773482" cy="656762"/>
          </a:xfrm>
          <a:prstGeom prst="flowChartDecision">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Admite Custodio </a:t>
            </a:r>
          </a:p>
        </p:txBody>
      </p:sp>
      <p:sp>
        <p:nvSpPr>
          <p:cNvPr id="103" name="CuadroTexto 102"/>
          <p:cNvSpPr txBox="1"/>
          <p:nvPr/>
        </p:nvSpPr>
        <p:spPr>
          <a:xfrm>
            <a:off x="11004187" y="7038007"/>
            <a:ext cx="425514" cy="273280"/>
          </a:xfrm>
          <a:prstGeom prst="rect">
            <a:avLst/>
          </a:prstGeom>
          <a:noFill/>
        </p:spPr>
        <p:txBody>
          <a:bodyPr wrap="square" rtlCol="0">
            <a:spAutoFit/>
          </a:bodyPr>
          <a:lstStyle/>
          <a:p>
            <a:r>
              <a:rPr lang="es-CO" sz="1176" dirty="0">
                <a:latin typeface="Helvetica" panose="020B0604020202020204" pitchFamily="34" charset="0"/>
              </a:rPr>
              <a:t>Si</a:t>
            </a:r>
            <a:endParaRPr lang="es-CO" sz="1029" dirty="0">
              <a:latin typeface="Helvetica" panose="020B0604020202020204" pitchFamily="34" charset="0"/>
            </a:endParaRPr>
          </a:p>
        </p:txBody>
      </p:sp>
      <p:cxnSp>
        <p:nvCxnSpPr>
          <p:cNvPr id="105" name="Conector recto de flecha 104"/>
          <p:cNvCxnSpPr/>
          <p:nvPr/>
        </p:nvCxnSpPr>
        <p:spPr>
          <a:xfrm>
            <a:off x="12865440" y="6714655"/>
            <a:ext cx="925556" cy="0"/>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06" name="CuadroTexto 105"/>
          <p:cNvSpPr txBox="1"/>
          <p:nvPr/>
        </p:nvSpPr>
        <p:spPr>
          <a:xfrm>
            <a:off x="12708648" y="6370483"/>
            <a:ext cx="704986" cy="273280"/>
          </a:xfrm>
          <a:prstGeom prst="rect">
            <a:avLst/>
          </a:prstGeom>
          <a:noFill/>
        </p:spPr>
        <p:txBody>
          <a:bodyPr wrap="square" rtlCol="0">
            <a:spAutoFit/>
          </a:bodyPr>
          <a:lstStyle/>
          <a:p>
            <a:r>
              <a:rPr lang="es-CO" sz="1176" dirty="0">
                <a:latin typeface="Helvetica" panose="020B0604020202020204" pitchFamily="34" charset="0"/>
              </a:rPr>
              <a:t>No</a:t>
            </a:r>
          </a:p>
        </p:txBody>
      </p:sp>
      <p:cxnSp>
        <p:nvCxnSpPr>
          <p:cNvPr id="47" name="Conector recto de flecha 46"/>
          <p:cNvCxnSpPr>
            <a:stCxn id="52" idx="3"/>
            <a:endCxn id="59" idx="1"/>
          </p:cNvCxnSpPr>
          <p:nvPr/>
        </p:nvCxnSpPr>
        <p:spPr>
          <a:xfrm>
            <a:off x="8964725" y="4451701"/>
            <a:ext cx="1036321" cy="8075"/>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55" name="Rectángulo redondeado 75"/>
          <p:cNvSpPr/>
          <p:nvPr/>
        </p:nvSpPr>
        <p:spPr>
          <a:xfrm>
            <a:off x="13755926" y="4251426"/>
            <a:ext cx="1911375" cy="427166"/>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Residual</a:t>
            </a:r>
          </a:p>
          <a:p>
            <a:pPr algn="ctr"/>
            <a:r>
              <a:rPr lang="es-CO" sz="1471" dirty="0">
                <a:latin typeface="Helvetica" panose="020B0604020202020204" pitchFamily="34" charset="0"/>
              </a:rPr>
              <a:t>(Miembro)</a:t>
            </a:r>
          </a:p>
        </p:txBody>
      </p:sp>
      <p:cxnSp>
        <p:nvCxnSpPr>
          <p:cNvPr id="56" name="Conector recto de flecha 55"/>
          <p:cNvCxnSpPr>
            <a:stCxn id="59" idx="3"/>
            <a:endCxn id="55" idx="1"/>
          </p:cNvCxnSpPr>
          <p:nvPr/>
        </p:nvCxnSpPr>
        <p:spPr>
          <a:xfrm>
            <a:off x="12774528" y="4459776"/>
            <a:ext cx="981397" cy="523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57" name="Conector angular 193"/>
          <p:cNvCxnSpPr>
            <a:stCxn id="59" idx="2"/>
            <a:endCxn id="95" idx="1"/>
          </p:cNvCxnSpPr>
          <p:nvPr/>
        </p:nvCxnSpPr>
        <p:spPr>
          <a:xfrm rot="16200000" flipH="1">
            <a:off x="12406084" y="3769859"/>
            <a:ext cx="331546" cy="2368138"/>
          </a:xfrm>
          <a:prstGeom prst="bentConnector2">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64" name="Rectángulo redondeado 47"/>
          <p:cNvSpPr/>
          <p:nvPr/>
        </p:nvSpPr>
        <p:spPr>
          <a:xfrm>
            <a:off x="10280120" y="5564236"/>
            <a:ext cx="2232934" cy="47683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s-CO" sz="1471" dirty="0">
                <a:latin typeface="Helvetica" panose="020B0604020202020204" pitchFamily="34" charset="0"/>
              </a:rPr>
              <a:t>Cuenta</a:t>
            </a:r>
          </a:p>
          <a:p>
            <a:pPr algn="ctr"/>
            <a:r>
              <a:rPr lang="es-CO" sz="1176" dirty="0">
                <a:latin typeface="Helvetica" panose="020B0604020202020204" pitchFamily="34" charset="0"/>
              </a:rPr>
              <a:t>(Tercero  Marca Custodio)</a:t>
            </a:r>
            <a:endParaRPr lang="es-CO" sz="1471" dirty="0">
              <a:latin typeface="Helvetica" panose="020B0604020202020204" pitchFamily="34" charset="0"/>
            </a:endParaRPr>
          </a:p>
        </p:txBody>
      </p:sp>
      <p:cxnSp>
        <p:nvCxnSpPr>
          <p:cNvPr id="73" name="Conector recto de flecha 72"/>
          <p:cNvCxnSpPr>
            <a:stCxn id="101" idx="2"/>
          </p:cNvCxnSpPr>
          <p:nvPr/>
        </p:nvCxnSpPr>
        <p:spPr>
          <a:xfrm>
            <a:off x="11515539" y="7043038"/>
            <a:ext cx="8671" cy="434444"/>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75" name="Conector recto de flecha 74"/>
          <p:cNvCxnSpPr>
            <a:stCxn id="92" idx="3"/>
            <a:endCxn id="78" idx="1"/>
          </p:cNvCxnSpPr>
          <p:nvPr/>
        </p:nvCxnSpPr>
        <p:spPr>
          <a:xfrm>
            <a:off x="12500473" y="7685828"/>
            <a:ext cx="1327364" cy="11763"/>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8" name="Rectángulo redondeado 136"/>
          <p:cNvSpPr/>
          <p:nvPr/>
        </p:nvSpPr>
        <p:spPr>
          <a:xfrm>
            <a:off x="13827837" y="7494291"/>
            <a:ext cx="1811086" cy="406599"/>
          </a:xfrm>
          <a:prstGeom prst="roundRect">
            <a:avLst/>
          </a:prstGeom>
          <a:solidFill>
            <a:srgbClr val="C00000"/>
          </a:solidFill>
          <a:ln>
            <a:solidFill>
              <a:srgbClr val="C00000"/>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71" dirty="0">
                <a:latin typeface="Helvetica" panose="020B0604020202020204" pitchFamily="34" charset="0"/>
              </a:rPr>
              <a:t>Cuenta Definitiva </a:t>
            </a:r>
            <a:r>
              <a:rPr lang="es-CO" sz="1176" dirty="0">
                <a:latin typeface="Helvetica" panose="020B0604020202020204" pitchFamily="34" charset="0"/>
              </a:rPr>
              <a:t>(Tercero </a:t>
            </a:r>
            <a:r>
              <a:rPr lang="es-CO" sz="1176" dirty="0" err="1">
                <a:latin typeface="Helvetica" panose="020B0604020202020204" pitchFamily="34" charset="0"/>
              </a:rPr>
              <a:t>Liq</a:t>
            </a:r>
            <a:r>
              <a:rPr lang="es-CO" sz="1176" dirty="0">
                <a:latin typeface="Helvetica" panose="020B0604020202020204" pitchFamily="34" charset="0"/>
              </a:rPr>
              <a:t> Custodio) </a:t>
            </a:r>
            <a:endParaRPr lang="es-CO" sz="1471" dirty="0">
              <a:latin typeface="Helvetica" panose="020B0604020202020204" pitchFamily="34" charset="0"/>
            </a:endParaRPr>
          </a:p>
        </p:txBody>
      </p:sp>
      <p:cxnSp>
        <p:nvCxnSpPr>
          <p:cNvPr id="79" name="Conector recto de flecha 78"/>
          <p:cNvCxnSpPr/>
          <p:nvPr/>
        </p:nvCxnSpPr>
        <p:spPr>
          <a:xfrm flipH="1">
            <a:off x="11510680" y="6044465"/>
            <a:ext cx="4860" cy="381286"/>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34" name="Conector recto de flecha 33"/>
          <p:cNvCxnSpPr>
            <a:stCxn id="88" idx="1"/>
            <a:endCxn id="64" idx="0"/>
          </p:cNvCxnSpPr>
          <p:nvPr/>
        </p:nvCxnSpPr>
        <p:spPr>
          <a:xfrm>
            <a:off x="11387788" y="4941761"/>
            <a:ext cx="8799" cy="622475"/>
          </a:xfrm>
          <a:prstGeom prst="straightConnector1">
            <a:avLst/>
          </a:prstGeom>
          <a:ln>
            <a:solidFill>
              <a:schemeClr val="tx2">
                <a:lumMod val="50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37" name="Título 6">
            <a:extLst>
              <a:ext uri="{FF2B5EF4-FFF2-40B4-BE49-F238E27FC236}">
                <a16:creationId xmlns:a16="http://schemas.microsoft.com/office/drawing/2014/main" xmlns="" id="{28CFE67F-D63F-47CD-B46A-AFBFC1C686EC}"/>
              </a:ext>
            </a:extLst>
          </p:cNvPr>
          <p:cNvSpPr>
            <a:spLocks noGrp="1"/>
          </p:cNvSpPr>
          <p:nvPr>
            <p:ph type="title"/>
          </p:nvPr>
        </p:nvSpPr>
        <p:spPr>
          <a:xfrm>
            <a:off x="4396492" y="553708"/>
            <a:ext cx="12358689" cy="1186517"/>
          </a:xfrm>
        </p:spPr>
        <p:txBody>
          <a:bodyPr>
            <a:noAutofit/>
          </a:bodyPr>
          <a:lstStyle/>
          <a:p>
            <a:r>
              <a:rPr lang="es-CO" sz="4000" b="1" dirty="0" smtClean="0">
                <a:solidFill>
                  <a:schemeClr val="tx2"/>
                </a:solidFill>
                <a:latin typeface="Helvetica"/>
                <a:ea typeface="+mn-ea"/>
              </a:rPr>
              <a:t>Modelo </a:t>
            </a:r>
            <a:r>
              <a:rPr lang="es-CO" sz="4000" b="1" dirty="0">
                <a:solidFill>
                  <a:schemeClr val="tx2"/>
                </a:solidFill>
                <a:latin typeface="Helvetica"/>
                <a:ea typeface="+mn-ea"/>
              </a:rPr>
              <a:t>Operativo C&amp;L Operaciones de Contado Renta Variable</a:t>
            </a:r>
          </a:p>
        </p:txBody>
      </p:sp>
    </p:spTree>
    <p:extLst>
      <p:ext uri="{BB962C8B-B14F-4D97-AF65-F5344CB8AC3E}">
        <p14:creationId xmlns:p14="http://schemas.microsoft.com/office/powerpoint/2010/main" val="23933928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Diseño personaliz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TotalTime>
  <Words>3163</Words>
  <Application>Microsoft Office PowerPoint</Application>
  <PresentationFormat>Personalizado</PresentationFormat>
  <Paragraphs>629</Paragraphs>
  <Slides>35</Slides>
  <Notes>17</Notes>
  <HiddenSlides>0</HiddenSlides>
  <MMClips>0</MMClips>
  <ScaleCrop>false</ScaleCrop>
  <HeadingPairs>
    <vt:vector size="6" baseType="variant">
      <vt:variant>
        <vt:lpstr>Fuentes usadas</vt:lpstr>
      </vt:variant>
      <vt:variant>
        <vt:i4>6</vt:i4>
      </vt:variant>
      <vt:variant>
        <vt:lpstr>Tema</vt:lpstr>
      </vt:variant>
      <vt:variant>
        <vt:i4>3</vt:i4>
      </vt:variant>
      <vt:variant>
        <vt:lpstr>Títulos de diapositiva</vt:lpstr>
      </vt:variant>
      <vt:variant>
        <vt:i4>35</vt:i4>
      </vt:variant>
    </vt:vector>
  </HeadingPairs>
  <TitlesOfParts>
    <vt:vector size="44" baseType="lpstr">
      <vt:lpstr>ＭＳ Ｐゴシック</vt:lpstr>
      <vt:lpstr>Arial</vt:lpstr>
      <vt:lpstr>Arial Narrow</vt:lpstr>
      <vt:lpstr>Calibri</vt:lpstr>
      <vt:lpstr>Courier New</vt:lpstr>
      <vt:lpstr>Helvetica</vt:lpstr>
      <vt:lpstr>Tema de Office</vt:lpstr>
      <vt:lpstr>1_Diseño personalizado</vt:lpstr>
      <vt:lpstr>Diseño personalizado</vt:lpstr>
      <vt:lpstr>Presentación de PowerPoint</vt:lpstr>
      <vt:lpstr>Presentación de PowerPoint</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Modelo Operativo C&amp;L Operaciones de Contado Renta Variable</vt:lpstr>
      <vt:lpstr>Presentación de PowerPoint</vt:lpstr>
      <vt:lpstr>Modelo Operativo C&amp;L – Operaciones TTV en Renta Variable</vt:lpstr>
      <vt:lpstr>Modelo Operativo C&amp;L – Operaciones TTV en Renta Variable</vt:lpstr>
      <vt:lpstr>Modelo Operativo C&amp;L – Operaciones TTV en Renta Variable</vt:lpstr>
      <vt:lpstr>Modelo Operativo C&amp;L – Operaciones TTV en Renta Variable</vt:lpstr>
      <vt:lpstr>Modelo Operativo C&amp;L – Operaciones TTV en Renta Variable</vt:lpstr>
      <vt:lpstr>Modelo Operativo C&amp;L – Operaciones TTV en Renta Variable</vt:lpstr>
      <vt:lpstr>Modelo Operativo C&amp;L – Operaciones TTV en Renta Variable</vt:lpstr>
      <vt:lpstr>Modelo Operativo C&amp;L – Operaciones TTV en Renta Variable</vt:lpstr>
      <vt:lpstr>Modelo Operativo C&amp;L – Operaciones TTV en Renta Variable</vt:lpstr>
      <vt:lpstr>Modelo Operativo C&amp;L – Operaciones TTV en Renta Variable</vt:lpstr>
    </vt:vector>
  </TitlesOfParts>
  <Company>Silva Publicidad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Silva Publicidad</dc:creator>
  <cp:lastModifiedBy>Paulina Saldarriaga Ehlers</cp:lastModifiedBy>
  <cp:revision>23</cp:revision>
  <dcterms:created xsi:type="dcterms:W3CDTF">2018-02-02T22:46:33Z</dcterms:created>
  <dcterms:modified xsi:type="dcterms:W3CDTF">2018-03-06T22:28:16Z</dcterms:modified>
</cp:coreProperties>
</file>